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7" autoAdjust="0"/>
    <p:restoredTop sz="99607" autoAdjust="0"/>
  </p:normalViewPr>
  <p:slideViewPr>
    <p:cSldViewPr snapToGrid="0" snapToObjects="1">
      <p:cViewPr>
        <p:scale>
          <a:sx n="55" d="100"/>
          <a:sy n="55" d="100"/>
        </p:scale>
        <p:origin x="-872" y="3136"/>
      </p:cViewPr>
      <p:guideLst>
        <p:guide orient="horz" pos="10368"/>
        <p:guide pos="13824"/>
      </p:guideLst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4" Type="http://schemas.microsoft.com/office/2011/relationships/chartColorStyle" Target="colors1.xml"/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microsoft.com/office/2011/relationships/chartStyle" Target="style10.xml"/><Relationship Id="rId3" Type="http://schemas.microsoft.com/office/2011/relationships/chartColorStyle" Target="colors10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microsoft.com/office/2011/relationships/chartStyle" Target="style11.xml"/><Relationship Id="rId3" Type="http://schemas.microsoft.com/office/2011/relationships/chartColorStyle" Target="colors1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ogiso/Desktop/CHOP/RichardAplenic/LCL-Cell%20viability%20data-3.xlsx" TargetMode="External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ogiso/Desktop/CHOP/RichardAplenic/LCL-GM-HG-FACS-mito-analyzed-4.xlsx" TargetMode="External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ogiso/Desktop/CHOP/RichardAplenic/LCL-GM-HG-FACS-mito-analyzed-4.xlsx" TargetMode="External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ogiso/Desktop/CHOP/RichardAplenic/LCL-GM-HG-FACS-mito-analyzed-4.xlsx" TargetMode="External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ogiso/Desktop/CHOP/RichardAplenic/LCL-GM-HG-FACS-mito-analyzed-4.xlsx" TargetMode="External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//Users/Eiko/Desktop/MitoRAG-Retreat-related-all%20data-OROBOROS-LCL-GM-HG-DOX-combined-1.xlsx" TargetMode="External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0807314081282533"/>
          <c:y val="0.05563097945991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12727527201913"/>
          <c:y val="0.047631819939629"/>
          <c:w val="0.922597918441317"/>
          <c:h val="0.7992518745098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'Macrohaplogroup analysis'!$D$3</c:f>
              <c:strCache>
                <c:ptCount val="1"/>
                <c:pt idx="0">
                  <c:v>Mean LVSD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0F-6D4C-8372-74934EA4DD12}"/>
              </c:ext>
            </c:extLst>
          </c:dPt>
          <c:dPt>
            <c:idx val="1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80F-6D4C-8372-74934EA4DD12}"/>
              </c:ext>
            </c:extLst>
          </c:dPt>
          <c:cat>
            <c:strRef>
              <c:f>'Macrohaplogroup analysis'!$B$4:$B$24</c:f>
              <c:strCache>
                <c:ptCount val="21"/>
                <c:pt idx="0">
                  <c:v>N</c:v>
                </c:pt>
                <c:pt idx="1">
                  <c:v>HV</c:v>
                </c:pt>
                <c:pt idx="2">
                  <c:v>K</c:v>
                </c:pt>
                <c:pt idx="3">
                  <c:v>L0</c:v>
                </c:pt>
                <c:pt idx="4">
                  <c:v>A</c:v>
                </c:pt>
                <c:pt idx="5">
                  <c:v>J</c:v>
                </c:pt>
                <c:pt idx="6">
                  <c:v>L1</c:v>
                </c:pt>
                <c:pt idx="7">
                  <c:v>B</c:v>
                </c:pt>
                <c:pt idx="8">
                  <c:v>T</c:v>
                </c:pt>
                <c:pt idx="9">
                  <c:v>H</c:v>
                </c:pt>
                <c:pt idx="10">
                  <c:v>I</c:v>
                </c:pt>
                <c:pt idx="11">
                  <c:v>D</c:v>
                </c:pt>
                <c:pt idx="12">
                  <c:v>U</c:v>
                </c:pt>
                <c:pt idx="13">
                  <c:v>W</c:v>
                </c:pt>
                <c:pt idx="14">
                  <c:v>C</c:v>
                </c:pt>
                <c:pt idx="15">
                  <c:v>L3</c:v>
                </c:pt>
                <c:pt idx="16">
                  <c:v>L2</c:v>
                </c:pt>
                <c:pt idx="17">
                  <c:v>M</c:v>
                </c:pt>
                <c:pt idx="18">
                  <c:v>R</c:v>
                </c:pt>
                <c:pt idx="19">
                  <c:v>X</c:v>
                </c:pt>
                <c:pt idx="20">
                  <c:v>V</c:v>
                </c:pt>
              </c:strCache>
            </c:strRef>
          </c:cat>
          <c:val>
            <c:numRef>
              <c:f>'Macrohaplogroup analysis'!$D$4:$D$24</c:f>
              <c:numCache>
                <c:formatCode>General</c:formatCode>
                <c:ptCount val="21"/>
                <c:pt idx="0">
                  <c:v>0.0</c:v>
                </c:pt>
                <c:pt idx="1">
                  <c:v>0.6</c:v>
                </c:pt>
                <c:pt idx="2">
                  <c:v>0.7307692</c:v>
                </c:pt>
                <c:pt idx="3">
                  <c:v>0.75</c:v>
                </c:pt>
                <c:pt idx="4">
                  <c:v>0.7692308</c:v>
                </c:pt>
                <c:pt idx="5">
                  <c:v>0.9</c:v>
                </c:pt>
                <c:pt idx="6">
                  <c:v>1.0</c:v>
                </c:pt>
                <c:pt idx="7">
                  <c:v>1.125</c:v>
                </c:pt>
                <c:pt idx="8">
                  <c:v>1.1875</c:v>
                </c:pt>
                <c:pt idx="9">
                  <c:v>1.2410714</c:v>
                </c:pt>
                <c:pt idx="10">
                  <c:v>1.25</c:v>
                </c:pt>
                <c:pt idx="11">
                  <c:v>1.4</c:v>
                </c:pt>
                <c:pt idx="12">
                  <c:v>1.40625</c:v>
                </c:pt>
                <c:pt idx="13">
                  <c:v>1.5</c:v>
                </c:pt>
                <c:pt idx="14">
                  <c:v>1.6666667</c:v>
                </c:pt>
                <c:pt idx="15">
                  <c:v>1.9</c:v>
                </c:pt>
                <c:pt idx="16">
                  <c:v>3.0</c:v>
                </c:pt>
                <c:pt idx="17">
                  <c:v>3.0</c:v>
                </c:pt>
                <c:pt idx="18">
                  <c:v>3.0</c:v>
                </c:pt>
                <c:pt idx="19">
                  <c:v>3.0</c:v>
                </c:pt>
                <c:pt idx="20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0F-6D4C-8372-74934EA4D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096884760"/>
        <c:axId val="2134438088"/>
      </c:barChart>
      <c:catAx>
        <c:axId val="2096884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34438088"/>
        <c:crosses val="autoZero"/>
        <c:auto val="1"/>
        <c:lblAlgn val="ctr"/>
        <c:lblOffset val="100"/>
        <c:noMultiLvlLbl val="0"/>
      </c:catAx>
      <c:valAx>
        <c:axId val="2134438088"/>
        <c:scaling>
          <c:orientation val="minMax"/>
        </c:scaling>
        <c:delete val="0"/>
        <c:axPos val="l"/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96884760"/>
        <c:crosses val="autoZero"/>
        <c:crossBetween val="between"/>
        <c:majorUnit val="1.0"/>
        <c:minorUnit val="0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Complex II</a:t>
            </a:r>
          </a:p>
        </c:rich>
      </c:tx>
      <c:layout>
        <c:manualLayout>
          <c:xMode val="edge"/>
          <c:yMode val="edge"/>
          <c:x val="0.37891780936106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2498174047123"/>
          <c:y val="0.0395600029163021"/>
          <c:w val="0.883891294838145"/>
          <c:h val="0.83323344998541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'ETC-2-19-20-2018'!$C$28</c:f>
              <c:strCache>
                <c:ptCount val="1"/>
                <c:pt idx="0">
                  <c:v>Complex II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324-8244-A67F-4513843F1C38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324-8244-A67F-4513843F1C38}"/>
              </c:ext>
            </c:extLst>
          </c:dPt>
          <c:dPt>
            <c:idx val="3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324-8244-A67F-4513843F1C38}"/>
              </c:ext>
            </c:extLst>
          </c:dPt>
          <c:errBars>
            <c:errBarType val="plus"/>
            <c:errValType val="cust"/>
            <c:noEndCap val="0"/>
            <c:plus>
              <c:numRef>
                <c:f>'ETC-2-19-20-2018'!$H$28:$K$28</c:f>
                <c:numCache>
                  <c:formatCode>General</c:formatCode>
                  <c:ptCount val="4"/>
                  <c:pt idx="0">
                    <c:v>0.000977285962244065</c:v>
                  </c:pt>
                  <c:pt idx="1">
                    <c:v>0.00342509461578253</c:v>
                  </c:pt>
                  <c:pt idx="2">
                    <c:v>0.00159235726345625</c:v>
                  </c:pt>
                  <c:pt idx="3">
                    <c:v>0.0010060498761138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'ETC-2-19-20-2018'!$D$26:$G$26</c:f>
              <c:strCache>
                <c:ptCount val="4"/>
                <c:pt idx="0">
                  <c:v>GM</c:v>
                </c:pt>
                <c:pt idx="1">
                  <c:v>GM-DOX</c:v>
                </c:pt>
                <c:pt idx="2">
                  <c:v>HG</c:v>
                </c:pt>
                <c:pt idx="3">
                  <c:v>HG-DOX</c:v>
                </c:pt>
              </c:strCache>
            </c:strRef>
          </c:cat>
          <c:val>
            <c:numRef>
              <c:f>'ETC-2-19-20-2018'!$D$28:$G$28</c:f>
              <c:numCache>
                <c:formatCode>General</c:formatCode>
                <c:ptCount val="4"/>
                <c:pt idx="0">
                  <c:v>0.0187912511796672</c:v>
                </c:pt>
                <c:pt idx="1">
                  <c:v>0.0278347127674118</c:v>
                </c:pt>
                <c:pt idx="2">
                  <c:v>0.0153176029741627</c:v>
                </c:pt>
                <c:pt idx="3">
                  <c:v>0.0162859705293998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324-8244-A67F-4513843F1C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2741464"/>
        <c:axId val="-2142908712"/>
      </c:barChart>
      <c:catAx>
        <c:axId val="-214274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908712"/>
        <c:crosses val="autoZero"/>
        <c:auto val="1"/>
        <c:lblAlgn val="ctr"/>
        <c:lblOffset val="100"/>
        <c:noMultiLvlLbl val="0"/>
      </c:catAx>
      <c:valAx>
        <c:axId val="-2142908712"/>
        <c:scaling>
          <c:orientation val="minMax"/>
        </c:scaling>
        <c:delete val="0"/>
        <c:axPos val="l"/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741464"/>
        <c:crosses val="autoZero"/>
        <c:crossBetween val="between"/>
        <c:minorUnit val="0.00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Complex IV</a:t>
            </a:r>
          </a:p>
        </c:rich>
      </c:tx>
      <c:layout>
        <c:manualLayout>
          <c:xMode val="edge"/>
          <c:yMode val="edge"/>
          <c:x val="0.377207240587534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63394859907579"/>
          <c:y val="0.0286111111111111"/>
          <c:w val="0.90640127628178"/>
          <c:h val="0.83323344998541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'ETC-2-19-20-2018'!$C$29</c:f>
              <c:strCache>
                <c:ptCount val="1"/>
                <c:pt idx="0">
                  <c:v>Complex IV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BCB-714B-A40B-D53CC331F175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BCB-714B-A40B-D53CC331F175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BCB-714B-A40B-D53CC331F175}"/>
              </c:ext>
            </c:extLst>
          </c:dPt>
          <c:dPt>
            <c:idx val="3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BCB-714B-A40B-D53CC331F175}"/>
              </c:ext>
            </c:extLst>
          </c:dPt>
          <c:errBars>
            <c:errBarType val="plus"/>
            <c:errValType val="cust"/>
            <c:noEndCap val="0"/>
            <c:plus>
              <c:numRef>
                <c:f>'ETC-2-19-20-2018'!$H$29:$K$29</c:f>
                <c:numCache>
                  <c:formatCode>General</c:formatCode>
                  <c:ptCount val="4"/>
                  <c:pt idx="0">
                    <c:v>0.0421173316774035</c:v>
                  </c:pt>
                  <c:pt idx="1">
                    <c:v>0.0312416086579327</c:v>
                  </c:pt>
                  <c:pt idx="2">
                    <c:v>0.0893940634087263</c:v>
                  </c:pt>
                  <c:pt idx="3">
                    <c:v>0.0361410272612592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'ETC-2-19-20-2018'!$D$26:$G$26</c:f>
              <c:strCache>
                <c:ptCount val="4"/>
                <c:pt idx="0">
                  <c:v>GM</c:v>
                </c:pt>
                <c:pt idx="1">
                  <c:v>GM-DOX</c:v>
                </c:pt>
                <c:pt idx="2">
                  <c:v>HG</c:v>
                </c:pt>
                <c:pt idx="3">
                  <c:v>HG-DOX</c:v>
                </c:pt>
              </c:strCache>
            </c:strRef>
          </c:cat>
          <c:val>
            <c:numRef>
              <c:f>'ETC-2-19-20-2018'!$D$29:$G$29</c:f>
              <c:numCache>
                <c:formatCode>General</c:formatCode>
                <c:ptCount val="4"/>
                <c:pt idx="0">
                  <c:v>0.137627254793271</c:v>
                </c:pt>
                <c:pt idx="1">
                  <c:v>0.155294528471933</c:v>
                </c:pt>
                <c:pt idx="2">
                  <c:v>0.246484632552568</c:v>
                </c:pt>
                <c:pt idx="3">
                  <c:v>0.151858766399356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BCB-714B-A40B-D53CC331F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2698632"/>
        <c:axId val="-2142712040"/>
      </c:barChart>
      <c:catAx>
        <c:axId val="-214269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712040"/>
        <c:crosses val="autoZero"/>
        <c:auto val="1"/>
        <c:lblAlgn val="ctr"/>
        <c:lblOffset val="100"/>
        <c:noMultiLvlLbl val="0"/>
      </c:catAx>
      <c:valAx>
        <c:axId val="-2142712040"/>
        <c:scaling>
          <c:orientation val="minMax"/>
        </c:scaling>
        <c:delete val="0"/>
        <c:axPos val="l"/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698632"/>
        <c:crosses val="autoZero"/>
        <c:crossBetween val="between"/>
        <c:minorUnit val="0.0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8558976769695"/>
          <c:y val="0.101568360773085"/>
          <c:w val="0.915663410543831"/>
          <c:h val="0.4810229062276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'Macrohaplogroup analysis'!$C$3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'Macrohaplogroup analysis'!$B$4:$B$24</c:f>
              <c:strCache>
                <c:ptCount val="21"/>
                <c:pt idx="0">
                  <c:v>N</c:v>
                </c:pt>
                <c:pt idx="1">
                  <c:v>HV</c:v>
                </c:pt>
                <c:pt idx="2">
                  <c:v>K</c:v>
                </c:pt>
                <c:pt idx="3">
                  <c:v>L0</c:v>
                </c:pt>
                <c:pt idx="4">
                  <c:v>A</c:v>
                </c:pt>
                <c:pt idx="5">
                  <c:v>J</c:v>
                </c:pt>
                <c:pt idx="6">
                  <c:v>L1</c:v>
                </c:pt>
                <c:pt idx="7">
                  <c:v>B</c:v>
                </c:pt>
                <c:pt idx="8">
                  <c:v>T</c:v>
                </c:pt>
                <c:pt idx="9">
                  <c:v>H</c:v>
                </c:pt>
                <c:pt idx="10">
                  <c:v>I</c:v>
                </c:pt>
                <c:pt idx="11">
                  <c:v>D</c:v>
                </c:pt>
                <c:pt idx="12">
                  <c:v>U</c:v>
                </c:pt>
                <c:pt idx="13">
                  <c:v>W</c:v>
                </c:pt>
                <c:pt idx="14">
                  <c:v>C</c:v>
                </c:pt>
                <c:pt idx="15">
                  <c:v>L3</c:v>
                </c:pt>
                <c:pt idx="16">
                  <c:v>L2</c:v>
                </c:pt>
                <c:pt idx="17">
                  <c:v>M</c:v>
                </c:pt>
                <c:pt idx="18">
                  <c:v>R</c:v>
                </c:pt>
                <c:pt idx="19">
                  <c:v>X</c:v>
                </c:pt>
                <c:pt idx="20">
                  <c:v>V</c:v>
                </c:pt>
              </c:strCache>
            </c:strRef>
          </c:cat>
          <c:val>
            <c:numRef>
              <c:f>'Macrohaplogroup analysis'!$C$4:$C$24</c:f>
              <c:numCache>
                <c:formatCode>General</c:formatCode>
                <c:ptCount val="21"/>
                <c:pt idx="0">
                  <c:v>1.0</c:v>
                </c:pt>
                <c:pt idx="1">
                  <c:v>5.0</c:v>
                </c:pt>
                <c:pt idx="2">
                  <c:v>13.0</c:v>
                </c:pt>
                <c:pt idx="3">
                  <c:v>4.0</c:v>
                </c:pt>
                <c:pt idx="4">
                  <c:v>13.0</c:v>
                </c:pt>
                <c:pt idx="5">
                  <c:v>15.0</c:v>
                </c:pt>
                <c:pt idx="6">
                  <c:v>4.0</c:v>
                </c:pt>
                <c:pt idx="7">
                  <c:v>8.0</c:v>
                </c:pt>
                <c:pt idx="8">
                  <c:v>16.0</c:v>
                </c:pt>
                <c:pt idx="9">
                  <c:v>56.0</c:v>
                </c:pt>
                <c:pt idx="10">
                  <c:v>4.0</c:v>
                </c:pt>
                <c:pt idx="11">
                  <c:v>5.0</c:v>
                </c:pt>
                <c:pt idx="12">
                  <c:v>16.0</c:v>
                </c:pt>
                <c:pt idx="13">
                  <c:v>1.0</c:v>
                </c:pt>
                <c:pt idx="14">
                  <c:v>9.0</c:v>
                </c:pt>
                <c:pt idx="15">
                  <c:v>5.0</c:v>
                </c:pt>
                <c:pt idx="16">
                  <c:v>1.0</c:v>
                </c:pt>
                <c:pt idx="17">
                  <c:v>3.0</c:v>
                </c:pt>
                <c:pt idx="18">
                  <c:v>1.0</c:v>
                </c:pt>
                <c:pt idx="19">
                  <c:v>2.0</c:v>
                </c:pt>
                <c:pt idx="20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A7B-8A4C-BB9C-061F9CDE7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128268264"/>
        <c:axId val="2136415096"/>
      </c:barChart>
      <c:catAx>
        <c:axId val="21282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36415096"/>
        <c:crosses val="autoZero"/>
        <c:auto val="1"/>
        <c:lblAlgn val="ctr"/>
        <c:lblOffset val="100"/>
        <c:noMultiLvlLbl val="0"/>
      </c:catAx>
      <c:valAx>
        <c:axId val="2136415096"/>
        <c:scaling>
          <c:orientation val="minMax"/>
        </c:scaling>
        <c:delete val="0"/>
        <c:axPos val="l"/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28268264"/>
        <c:crosses val="autoZero"/>
        <c:crossBetween val="between"/>
        <c:majorUnit val="60.0"/>
        <c:minorUnit val="20.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961457542615"/>
          <c:y val="0.027611011479437"/>
          <c:w val="0.813076903410501"/>
          <c:h val="0.7401434083030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'[Jenny-Cell viability summary01082019 (1).xlsx]Sheet1'!$B$14</c:f>
              <c:strCache>
                <c:ptCount val="1"/>
                <c:pt idx="0">
                  <c:v>Cell viability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FA7-F249-A6D2-AAAC0B65B035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6FA7-F249-A6D2-AAAC0B65B035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FA7-F249-A6D2-AAAC0B65B035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A7-F249-A6D2-AAAC0B65B035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FA7-F249-A6D2-AAAC0B65B035}"/>
              </c:ext>
            </c:extLst>
          </c:dPt>
          <c:errBars>
            <c:errBarType val="plus"/>
            <c:errValType val="cust"/>
            <c:noEndCap val="0"/>
            <c:plus>
              <c:numRef>
                <c:f>[6]Sheet1!$H$4:$H$12</c:f>
                <c:numCache>
                  <c:formatCode>General</c:formatCode>
                  <c:ptCount val="9"/>
                  <c:pt idx="0">
                    <c:v>1.87706676684043E-8</c:v>
                  </c:pt>
                  <c:pt idx="1">
                    <c:v>0.0589717343739451</c:v>
                  </c:pt>
                  <c:pt idx="2">
                    <c:v>0.0968084559806993</c:v>
                  </c:pt>
                  <c:pt idx="3">
                    <c:v>0.0654280542485448</c:v>
                  </c:pt>
                  <c:pt idx="5">
                    <c:v>6.91140410889137E-9</c:v>
                  </c:pt>
                  <c:pt idx="6">
                    <c:v>0.088183994219162</c:v>
                  </c:pt>
                  <c:pt idx="7">
                    <c:v>0.0534509820391434</c:v>
                  </c:pt>
                  <c:pt idx="8">
                    <c:v>0.0817437864303854</c:v>
                  </c:pt>
                </c:numCache>
              </c:numRef>
            </c:plus>
            <c:minus>
              <c:numRef>
                <c:f>[6]Sheet1!$H$4:$H$12</c:f>
                <c:numCache>
                  <c:formatCode>General</c:formatCode>
                  <c:ptCount val="9"/>
                  <c:pt idx="0">
                    <c:v>1.87706676684043E-8</c:v>
                  </c:pt>
                  <c:pt idx="1">
                    <c:v>0.0589717343739451</c:v>
                  </c:pt>
                  <c:pt idx="2">
                    <c:v>0.0968084559806993</c:v>
                  </c:pt>
                  <c:pt idx="3">
                    <c:v>0.0654280542485448</c:v>
                  </c:pt>
                  <c:pt idx="5">
                    <c:v>6.91140410889137E-9</c:v>
                  </c:pt>
                  <c:pt idx="6">
                    <c:v>0.088183994219162</c:v>
                  </c:pt>
                  <c:pt idx="7">
                    <c:v>0.0534509820391434</c:v>
                  </c:pt>
                  <c:pt idx="8">
                    <c:v>0.0817437864303854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[6]Sheet1!$A$15:$A$23</c:f>
              <c:strCache>
                <c:ptCount val="9"/>
                <c:pt idx="0">
                  <c:v>GM-CTR</c:v>
                </c:pt>
                <c:pt idx="1">
                  <c:v>GM-0.1</c:v>
                </c:pt>
                <c:pt idx="2">
                  <c:v>GM-0.5</c:v>
                </c:pt>
                <c:pt idx="3">
                  <c:v>GM-1.0</c:v>
                </c:pt>
                <c:pt idx="5">
                  <c:v>HG-CTR</c:v>
                </c:pt>
                <c:pt idx="6">
                  <c:v>HG-0.1</c:v>
                </c:pt>
                <c:pt idx="7">
                  <c:v>HG-0.5</c:v>
                </c:pt>
                <c:pt idx="8">
                  <c:v>HG-1.0</c:v>
                </c:pt>
              </c:strCache>
            </c:strRef>
          </c:cat>
          <c:val>
            <c:numRef>
              <c:f>[6]Sheet1!$B$15:$B$23</c:f>
              <c:numCache>
                <c:formatCode>General</c:formatCode>
                <c:ptCount val="9"/>
                <c:pt idx="0">
                  <c:v>1.20915171811598E-8</c:v>
                </c:pt>
                <c:pt idx="1">
                  <c:v>0.0100106211002678</c:v>
                </c:pt>
                <c:pt idx="2">
                  <c:v>0.122912028851927</c:v>
                </c:pt>
                <c:pt idx="3">
                  <c:v>0.44944217403164</c:v>
                </c:pt>
                <c:pt idx="5">
                  <c:v>1.04835894874243E-8</c:v>
                </c:pt>
                <c:pt idx="6">
                  <c:v>0.289596557505245</c:v>
                </c:pt>
                <c:pt idx="7">
                  <c:v>0.566264644374295</c:v>
                </c:pt>
                <c:pt idx="8">
                  <c:v>0.467090105256465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A7-F249-A6D2-AAAC0B65B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135157896"/>
        <c:axId val="2080347528"/>
      </c:barChart>
      <c:catAx>
        <c:axId val="2135157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80347528"/>
        <c:crosses val="autoZero"/>
        <c:auto val="1"/>
        <c:lblAlgn val="ctr"/>
        <c:lblOffset val="100"/>
        <c:noMultiLvlLbl val="0"/>
      </c:catAx>
      <c:valAx>
        <c:axId val="2080347528"/>
        <c:scaling>
          <c:orientation val="minMax"/>
          <c:max val="0.7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 PI stained per total cells</a:t>
                </a:r>
              </a:p>
            </c:rich>
          </c:tx>
          <c:layout>
            <c:manualLayout>
              <c:xMode val="edge"/>
              <c:yMode val="edge"/>
              <c:x val="0.00495049504950495"/>
              <c:y val="0.097870370370370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135157896"/>
        <c:crosses val="autoZero"/>
        <c:crossBetween val="between"/>
        <c:majorUnit val="0.2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1205235450608"/>
          <c:y val="0.01980607513146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10557686532"/>
          <c:y val="0.0635055084888578"/>
          <c:w val="0.870597435512738"/>
          <c:h val="0.605936457744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'/Users/eikoogiso/Desktop/CHOP/RichardAplenic/[Jenny-FACS summary01082019 (1).xlsx]Sheet1'!$L$30</c:f>
              <c:strCache>
                <c:ptCount val="1"/>
                <c:pt idx="0">
                  <c:v>MitoSOX/MTG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8BF-BA4B-9762-99348F69E652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8BF-BA4B-9762-99348F69E652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8BF-BA4B-9762-99348F69E652}"/>
              </c:ext>
            </c:extLst>
          </c:dPt>
          <c:dPt>
            <c:idx val="4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8BF-BA4B-9762-99348F69E652}"/>
              </c:ext>
            </c:extLst>
          </c:dPt>
          <c:errBars>
            <c:errBarType val="both"/>
            <c:errValType val="cust"/>
            <c:noEndCap val="0"/>
            <c:plus>
              <c:numRef>
                <c:f>'/Users/eikoogiso/Desktop/CHOP/RichardAplenic/[Jenny-FACS summary01082019 (1).xlsx]Sheet1'!$I$31:$I$35</c:f>
                <c:numCache>
                  <c:formatCode>General</c:formatCode>
                  <c:ptCount val="5"/>
                  <c:pt idx="0">
                    <c:v>3.15314967257384E-6</c:v>
                  </c:pt>
                  <c:pt idx="1">
                    <c:v>0.108271079172563</c:v>
                  </c:pt>
                  <c:pt idx="3">
                    <c:v>0.0894730856068448</c:v>
                  </c:pt>
                  <c:pt idx="4">
                    <c:v>0.0652156633664453</c:v>
                  </c:pt>
                </c:numCache>
              </c:numRef>
            </c:plus>
            <c:minus>
              <c:numRef>
                <c:f>'/Users/eikoogiso/Desktop/CHOP/RichardAplenic/[Jenny-FACS summary01082019 (1).xlsx]Sheet1'!$I$31:$I$35</c:f>
                <c:numCache>
                  <c:formatCode>General</c:formatCode>
                  <c:ptCount val="5"/>
                  <c:pt idx="0">
                    <c:v>3.15314967257384E-6</c:v>
                  </c:pt>
                  <c:pt idx="1">
                    <c:v>0.108271079172563</c:v>
                  </c:pt>
                  <c:pt idx="3">
                    <c:v>0.0894730856068448</c:v>
                  </c:pt>
                  <c:pt idx="4">
                    <c:v>0.0652156633664453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'/Users/eikoogiso/Desktop/CHOP/RichardAplenic/[Jenny-FACS summary01082019 (1).xlsx]Sheet1'!$K$31:$K$35</c:f>
              <c:strCache>
                <c:ptCount val="5"/>
                <c:pt idx="0">
                  <c:v>GM-CTR</c:v>
                </c:pt>
                <c:pt idx="1">
                  <c:v>GM-DOX</c:v>
                </c:pt>
                <c:pt idx="3">
                  <c:v>HG-CTR</c:v>
                </c:pt>
                <c:pt idx="4">
                  <c:v>HG-DOX</c:v>
                </c:pt>
              </c:strCache>
            </c:strRef>
          </c:cat>
          <c:val>
            <c:numRef>
              <c:f>'/Users/eikoogiso/Desktop/CHOP/RichardAplenic/[Jenny-FACS summary01082019 (1).xlsx]Sheet1'!$L$31:$L$35</c:f>
              <c:numCache>
                <c:formatCode>General</c:formatCode>
                <c:ptCount val="5"/>
                <c:pt idx="0">
                  <c:v>1.000002913872913</c:v>
                </c:pt>
                <c:pt idx="1">
                  <c:v>0.847127634187201</c:v>
                </c:pt>
                <c:pt idx="3">
                  <c:v>0.807132034119569</c:v>
                </c:pt>
                <c:pt idx="4">
                  <c:v>0.984163544269108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8BF-BA4B-9762-99348F69E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4796344"/>
        <c:axId val="-2143065064"/>
      </c:barChart>
      <c:catAx>
        <c:axId val="-2144796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065064"/>
        <c:crosses val="autoZero"/>
        <c:auto val="1"/>
        <c:lblAlgn val="ctr"/>
        <c:lblOffset val="100"/>
        <c:noMultiLvlLbl val="0"/>
      </c:catAx>
      <c:valAx>
        <c:axId val="-2143065064"/>
        <c:scaling>
          <c:orientation val="minMax"/>
          <c:max val="1.2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7963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804953290791"/>
          <c:y val="0.0818791534036969"/>
          <c:w val="0.839120797104153"/>
          <c:h val="0.716123303735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[6]Sheet1!$L$2</c:f>
              <c:strCache>
                <c:ptCount val="1"/>
                <c:pt idx="0">
                  <c:v>MitoSOX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69-934E-A0BF-F1DEF4F82C15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369-934E-A0BF-F1DEF4F82C15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69-934E-A0BF-F1DEF4F82C15}"/>
              </c:ext>
            </c:extLst>
          </c:dPt>
          <c:dPt>
            <c:idx val="4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369-934E-A0BF-F1DEF4F82C15}"/>
              </c:ext>
            </c:extLst>
          </c:dPt>
          <c:errBars>
            <c:errBarType val="both"/>
            <c:errValType val="cust"/>
            <c:noEndCap val="0"/>
            <c:plus>
              <c:numRef>
                <c:f>[6]Sheet1!$I$3:$I$7</c:f>
                <c:numCache>
                  <c:formatCode>General</c:formatCode>
                  <c:ptCount val="5"/>
                  <c:pt idx="0">
                    <c:v>8.31011043689784E-8</c:v>
                  </c:pt>
                  <c:pt idx="1">
                    <c:v>0.0714811657729655</c:v>
                  </c:pt>
                  <c:pt idx="3">
                    <c:v>9.6749349550381E-8</c:v>
                  </c:pt>
                  <c:pt idx="4">
                    <c:v>0.139066186584559</c:v>
                  </c:pt>
                </c:numCache>
              </c:numRef>
            </c:plus>
            <c:minus>
              <c:numRef>
                <c:f>[6]Sheet1!$I$3:$I$7</c:f>
                <c:numCache>
                  <c:formatCode>General</c:formatCode>
                  <c:ptCount val="5"/>
                  <c:pt idx="0">
                    <c:v>8.31011043689784E-8</c:v>
                  </c:pt>
                  <c:pt idx="1">
                    <c:v>0.0714811657729655</c:v>
                  </c:pt>
                  <c:pt idx="3">
                    <c:v>9.6749349550381E-8</c:v>
                  </c:pt>
                  <c:pt idx="4">
                    <c:v>0.139066186584559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[6]Sheet1!$K$3:$K$7</c:f>
              <c:strCache>
                <c:ptCount val="5"/>
                <c:pt idx="0">
                  <c:v>GM-CTR</c:v>
                </c:pt>
                <c:pt idx="1">
                  <c:v>GM-DOX</c:v>
                </c:pt>
                <c:pt idx="3">
                  <c:v>HG-CTR</c:v>
                </c:pt>
                <c:pt idx="4">
                  <c:v>HG-DOX</c:v>
                </c:pt>
              </c:strCache>
            </c:strRef>
          </c:cat>
          <c:val>
            <c:numRef>
              <c:f>[6]Sheet1!$L$3:$L$7</c:f>
              <c:numCache>
                <c:formatCode>General</c:formatCode>
                <c:ptCount val="5"/>
                <c:pt idx="0">
                  <c:v>0.99999995287304</c:v>
                </c:pt>
                <c:pt idx="1">
                  <c:v>0.977633467237945</c:v>
                </c:pt>
                <c:pt idx="3">
                  <c:v>0.999999939361024</c:v>
                </c:pt>
                <c:pt idx="4">
                  <c:v>1.36682548180053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69-934E-A0BF-F1DEF4F82C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3059944"/>
        <c:axId val="-2143081112"/>
      </c:barChart>
      <c:catAx>
        <c:axId val="-2143059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3081112"/>
        <c:crosses val="autoZero"/>
        <c:auto val="1"/>
        <c:lblAlgn val="ctr"/>
        <c:lblOffset val="100"/>
        <c:noMultiLvlLbl val="0"/>
      </c:catAx>
      <c:valAx>
        <c:axId val="-2143081112"/>
        <c:scaling>
          <c:orientation val="minMax"/>
          <c:max val="1.6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30599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5395076845717"/>
          <c:y val="0.0391248546798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951412173957"/>
          <c:y val="0.0903903903903903"/>
          <c:w val="0.837581283200844"/>
          <c:h val="0.7312210585830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[6]Sheet1!$L$11</c:f>
              <c:strCache>
                <c:ptCount val="1"/>
                <c:pt idx="0">
                  <c:v>TMRE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1A1-2242-8B0A-D23D9D82F5A2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1A1-2242-8B0A-D23D9D82F5A2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1A1-2242-8B0A-D23D9D82F5A2}"/>
              </c:ext>
            </c:extLst>
          </c:dPt>
          <c:dPt>
            <c:idx val="4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71A1-2242-8B0A-D23D9D82F5A2}"/>
              </c:ext>
            </c:extLst>
          </c:dPt>
          <c:errBars>
            <c:errBarType val="both"/>
            <c:errValType val="cust"/>
            <c:noEndCap val="0"/>
            <c:plus>
              <c:numRef>
                <c:f>[6]Sheet1!$I$12:$I$16</c:f>
                <c:numCache>
                  <c:formatCode>General</c:formatCode>
                  <c:ptCount val="5"/>
                  <c:pt idx="0">
                    <c:v>6.78719648498438E-8</c:v>
                  </c:pt>
                  <c:pt idx="1">
                    <c:v>0.107096729329856</c:v>
                  </c:pt>
                  <c:pt idx="3">
                    <c:v>4.02178376062484E-8</c:v>
                  </c:pt>
                  <c:pt idx="4">
                    <c:v>0.0636221176067689</c:v>
                  </c:pt>
                </c:numCache>
              </c:numRef>
            </c:plus>
            <c:minus>
              <c:numRef>
                <c:f>[6]Sheet1!$I$12:$I$16</c:f>
                <c:numCache>
                  <c:formatCode>General</c:formatCode>
                  <c:ptCount val="5"/>
                  <c:pt idx="0">
                    <c:v>6.78719648498438E-8</c:v>
                  </c:pt>
                  <c:pt idx="1">
                    <c:v>0.107096729329856</c:v>
                  </c:pt>
                  <c:pt idx="3">
                    <c:v>4.02178376062484E-8</c:v>
                  </c:pt>
                  <c:pt idx="4">
                    <c:v>0.0636221176067689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[6]Sheet1!$K$12:$K$16</c:f>
              <c:strCache>
                <c:ptCount val="5"/>
                <c:pt idx="0">
                  <c:v>GM-CTR</c:v>
                </c:pt>
                <c:pt idx="1">
                  <c:v>GM-DOX</c:v>
                </c:pt>
                <c:pt idx="3">
                  <c:v>HG-CTR</c:v>
                </c:pt>
                <c:pt idx="4">
                  <c:v>HG-DOX</c:v>
                </c:pt>
              </c:strCache>
            </c:strRef>
          </c:cat>
          <c:val>
            <c:numRef>
              <c:f>[6]Sheet1!$L$12:$L$16</c:f>
              <c:numCache>
                <c:formatCode>General</c:formatCode>
                <c:ptCount val="5"/>
                <c:pt idx="0">
                  <c:v>1.000000106977914</c:v>
                </c:pt>
                <c:pt idx="1">
                  <c:v>1.064313023909236</c:v>
                </c:pt>
                <c:pt idx="3">
                  <c:v>1.000000049568877</c:v>
                </c:pt>
                <c:pt idx="4">
                  <c:v>0.964316339926258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A1-2242-8B0A-D23D9D82F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2636120"/>
        <c:axId val="-2142632568"/>
      </c:barChart>
      <c:catAx>
        <c:axId val="-2142636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2632568"/>
        <c:crosses val="autoZero"/>
        <c:auto val="1"/>
        <c:lblAlgn val="ctr"/>
        <c:lblOffset val="100"/>
        <c:noMultiLvlLbl val="0"/>
      </c:catAx>
      <c:valAx>
        <c:axId val="-2142632568"/>
        <c:scaling>
          <c:orientation val="minMax"/>
          <c:max val="1.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263612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375453068366"/>
          <c:y val="0.0939393939393939"/>
          <c:w val="0.838354705661792"/>
          <c:h val="0.7243712717728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[6]Sheet1!$L$21</c:f>
              <c:strCache>
                <c:ptCount val="1"/>
                <c:pt idx="0">
                  <c:v>MTG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C56-1045-B203-1AB68ABFD425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9C56-1045-B203-1AB68ABFD425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C56-1045-B203-1AB68ABFD425}"/>
              </c:ext>
            </c:extLst>
          </c:dPt>
          <c:dPt>
            <c:idx val="4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C56-1045-B203-1AB68ABFD425}"/>
              </c:ext>
            </c:extLst>
          </c:dPt>
          <c:errBars>
            <c:errBarType val="both"/>
            <c:errValType val="cust"/>
            <c:noEndCap val="0"/>
            <c:plus>
              <c:numRef>
                <c:f>[6]Sheet1!$I$22:$I$26</c:f>
                <c:numCache>
                  <c:formatCode>General</c:formatCode>
                  <c:ptCount val="5"/>
                  <c:pt idx="0">
                    <c:v>3.04424102161524E-9</c:v>
                  </c:pt>
                  <c:pt idx="1">
                    <c:v>0.0864460899956541</c:v>
                  </c:pt>
                  <c:pt idx="3">
                    <c:v>1.58580427224653E-9</c:v>
                  </c:pt>
                  <c:pt idx="4">
                    <c:v>0.0629448596675865</c:v>
                  </c:pt>
                </c:numCache>
              </c:numRef>
            </c:plus>
            <c:minus>
              <c:numRef>
                <c:f>[6]Sheet1!$I$22:$I$26</c:f>
                <c:numCache>
                  <c:formatCode>General</c:formatCode>
                  <c:ptCount val="5"/>
                  <c:pt idx="0">
                    <c:v>3.04424102161524E-9</c:v>
                  </c:pt>
                  <c:pt idx="1">
                    <c:v>0.0864460899956541</c:v>
                  </c:pt>
                  <c:pt idx="3">
                    <c:v>1.58580427224653E-9</c:v>
                  </c:pt>
                  <c:pt idx="4">
                    <c:v>0.0629448596675865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[6]Sheet1!$K$22:$K$26</c:f>
              <c:strCache>
                <c:ptCount val="5"/>
                <c:pt idx="0">
                  <c:v>GM-CTR</c:v>
                </c:pt>
                <c:pt idx="1">
                  <c:v>GM-DOX</c:v>
                </c:pt>
                <c:pt idx="3">
                  <c:v>HG-CTR</c:v>
                </c:pt>
                <c:pt idx="4">
                  <c:v>HG-DOX</c:v>
                </c:pt>
              </c:strCache>
            </c:strRef>
          </c:cat>
          <c:val>
            <c:numRef>
              <c:f>[6]Sheet1!$L$22:$L$26</c:f>
              <c:numCache>
                <c:formatCode>General</c:formatCode>
                <c:ptCount val="5"/>
                <c:pt idx="0">
                  <c:v>0.999999999999053</c:v>
                </c:pt>
                <c:pt idx="1">
                  <c:v>1.186826572109161</c:v>
                </c:pt>
                <c:pt idx="3">
                  <c:v>1.000000004429493</c:v>
                </c:pt>
                <c:pt idx="4">
                  <c:v>1.092207384155342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56-1045-B203-1AB68ABFD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2863160"/>
        <c:axId val="-2142952824"/>
      </c:barChart>
      <c:catAx>
        <c:axId val="-2142863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2952824"/>
        <c:crosses val="autoZero"/>
        <c:auto val="1"/>
        <c:lblAlgn val="ctr"/>
        <c:lblOffset val="100"/>
        <c:noMultiLvlLbl val="0"/>
      </c:catAx>
      <c:valAx>
        <c:axId val="-2142952824"/>
        <c:scaling>
          <c:orientation val="minMax"/>
          <c:max val="1.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286316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38625684806244"/>
          <c:y val="0.037038646031315"/>
          <c:w val="0.942865353928768"/>
          <c:h val="0.7474797552984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'Summary data'!$B$74</c:f>
              <c:strCache>
                <c:ptCount val="1"/>
                <c:pt idx="0">
                  <c:v>GM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'Summary data'!$P$74:$Z$74</c:f>
                <c:numCache>
                  <c:formatCode>General</c:formatCode>
                  <c:ptCount val="11"/>
                  <c:pt idx="0">
                    <c:v>1.505681839035058</c:v>
                  </c:pt>
                  <c:pt idx="1">
                    <c:v>1.11428405651342</c:v>
                  </c:pt>
                  <c:pt idx="2">
                    <c:v>1.566778282782857</c:v>
                  </c:pt>
                  <c:pt idx="3">
                    <c:v>1.592125887170986</c:v>
                  </c:pt>
                  <c:pt idx="4">
                    <c:v>5.225392128309608</c:v>
                  </c:pt>
                  <c:pt idx="5">
                    <c:v>7.220102406711415</c:v>
                  </c:pt>
                  <c:pt idx="6">
                    <c:v>6.23510091260759</c:v>
                  </c:pt>
                  <c:pt idx="7">
                    <c:v>3.849288838647126</c:v>
                  </c:pt>
                  <c:pt idx="8">
                    <c:v>0.337177465636916</c:v>
                  </c:pt>
                  <c:pt idx="9">
                    <c:v>7.071987207284788</c:v>
                  </c:pt>
                  <c:pt idx="10">
                    <c:v>0.14135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'Summary data'!$C$73:$M$73</c:f>
              <c:strCache>
                <c:ptCount val="11"/>
                <c:pt idx="0">
                  <c:v>Cell Res</c:v>
                </c:pt>
                <c:pt idx="1">
                  <c:v>Dig</c:v>
                </c:pt>
                <c:pt idx="2">
                  <c:v>Malate</c:v>
                </c:pt>
                <c:pt idx="3">
                  <c:v>Glutamate</c:v>
                </c:pt>
                <c:pt idx="4">
                  <c:v>ADP</c:v>
                </c:pt>
                <c:pt idx="5">
                  <c:v>Succinate</c:v>
                </c:pt>
                <c:pt idx="6">
                  <c:v>FCCP</c:v>
                </c:pt>
                <c:pt idx="7">
                  <c:v>Rotenone</c:v>
                </c:pt>
                <c:pt idx="8">
                  <c:v>AntA</c:v>
                </c:pt>
                <c:pt idx="9">
                  <c:v>TMPD</c:v>
                </c:pt>
                <c:pt idx="10">
                  <c:v>NaCN</c:v>
                </c:pt>
              </c:strCache>
            </c:strRef>
          </c:cat>
          <c:val>
            <c:numRef>
              <c:f>'Summary data'!$C$74:$M$74</c:f>
              <c:numCache>
                <c:formatCode>General</c:formatCode>
                <c:ptCount val="11"/>
                <c:pt idx="0">
                  <c:v>11.03288</c:v>
                </c:pt>
                <c:pt idx="1">
                  <c:v>2.98476</c:v>
                </c:pt>
                <c:pt idx="2">
                  <c:v>4.568019999999994</c:v>
                </c:pt>
                <c:pt idx="3">
                  <c:v>4.65515999999999</c:v>
                </c:pt>
                <c:pt idx="4">
                  <c:v>21.11604000000001</c:v>
                </c:pt>
                <c:pt idx="5">
                  <c:v>24.42268</c:v>
                </c:pt>
                <c:pt idx="6">
                  <c:v>25.91882</c:v>
                </c:pt>
                <c:pt idx="7">
                  <c:v>10.2084</c:v>
                </c:pt>
                <c:pt idx="8">
                  <c:v>0.5747</c:v>
                </c:pt>
                <c:pt idx="9">
                  <c:v>42.9796</c:v>
                </c:pt>
                <c:pt idx="10">
                  <c:v>15.52255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47C-C446-9CA4-F1B0ACE95232}"/>
            </c:ext>
          </c:extLst>
        </c:ser>
        <c:ser>
          <c:idx val="1"/>
          <c:order val="1"/>
          <c:tx>
            <c:strRef>
              <c:f>'Summary data'!$B$75</c:f>
              <c:strCache>
                <c:ptCount val="1"/>
                <c:pt idx="0">
                  <c:v>GM-DOX</c:v>
                </c:pt>
              </c:strCache>
            </c:strRef>
          </c:tx>
          <c:spPr>
            <a:pattFill prst="smCheck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'Summary data'!$P$75:$Z$75</c:f>
                <c:numCache>
                  <c:formatCode>General</c:formatCode>
                  <c:ptCount val="11"/>
                  <c:pt idx="0">
                    <c:v>1.798452275986217</c:v>
                  </c:pt>
                  <c:pt idx="1">
                    <c:v>1.195202423692322</c:v>
                  </c:pt>
                  <c:pt idx="2">
                    <c:v>1.758136826472844</c:v>
                  </c:pt>
                  <c:pt idx="3">
                    <c:v>1.807733727350353</c:v>
                  </c:pt>
                  <c:pt idx="4">
                    <c:v>3.310743778609271</c:v>
                  </c:pt>
                  <c:pt idx="5">
                    <c:v>3.888137323886592</c:v>
                  </c:pt>
                  <c:pt idx="6">
                    <c:v>3.68366254290482</c:v>
                  </c:pt>
                  <c:pt idx="7">
                    <c:v>2.270097940128968</c:v>
                  </c:pt>
                  <c:pt idx="8">
                    <c:v>0.289696778258463</c:v>
                  </c:pt>
                  <c:pt idx="9">
                    <c:v>8.427754747262151</c:v>
                  </c:pt>
                  <c:pt idx="10">
                    <c:v>2.268899999999981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'Summary data'!$C$73:$M$73</c:f>
              <c:strCache>
                <c:ptCount val="11"/>
                <c:pt idx="0">
                  <c:v>Cell Res</c:v>
                </c:pt>
                <c:pt idx="1">
                  <c:v>Dig</c:v>
                </c:pt>
                <c:pt idx="2">
                  <c:v>Malate</c:v>
                </c:pt>
                <c:pt idx="3">
                  <c:v>Glutamate</c:v>
                </c:pt>
                <c:pt idx="4">
                  <c:v>ADP</c:v>
                </c:pt>
                <c:pt idx="5">
                  <c:v>Succinate</c:v>
                </c:pt>
                <c:pt idx="6">
                  <c:v>FCCP</c:v>
                </c:pt>
                <c:pt idx="7">
                  <c:v>Rotenone</c:v>
                </c:pt>
                <c:pt idx="8">
                  <c:v>AntA</c:v>
                </c:pt>
                <c:pt idx="9">
                  <c:v>TMPD</c:v>
                </c:pt>
                <c:pt idx="10">
                  <c:v>NaCN</c:v>
                </c:pt>
              </c:strCache>
            </c:strRef>
          </c:cat>
          <c:val>
            <c:numRef>
              <c:f>'Summary data'!$C$75:$M$75</c:f>
              <c:numCache>
                <c:formatCode>General</c:formatCode>
                <c:ptCount val="11"/>
                <c:pt idx="0">
                  <c:v>10.7051</c:v>
                </c:pt>
                <c:pt idx="1">
                  <c:v>2.33766</c:v>
                </c:pt>
                <c:pt idx="2">
                  <c:v>4.176139999999998</c:v>
                </c:pt>
                <c:pt idx="3">
                  <c:v>4.3383</c:v>
                </c:pt>
                <c:pt idx="4">
                  <c:v>22.21234</c:v>
                </c:pt>
                <c:pt idx="5">
                  <c:v>28.30088</c:v>
                </c:pt>
                <c:pt idx="6">
                  <c:v>27.6536</c:v>
                </c:pt>
                <c:pt idx="7">
                  <c:v>10.15853333333333</c:v>
                </c:pt>
                <c:pt idx="8">
                  <c:v>0.4667</c:v>
                </c:pt>
                <c:pt idx="9">
                  <c:v>49.40860000000001</c:v>
                </c:pt>
                <c:pt idx="10">
                  <c:v>16.40480000000001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47C-C446-9CA4-F1B0ACE95232}"/>
            </c:ext>
          </c:extLst>
        </c:ser>
        <c:ser>
          <c:idx val="2"/>
          <c:order val="2"/>
          <c:tx>
            <c:strRef>
              <c:f>'Summary data'!$B$76</c:f>
              <c:strCache>
                <c:ptCount val="1"/>
                <c:pt idx="0">
                  <c:v>HG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'Summary data'!$P$76:$Z$76</c:f>
                <c:numCache>
                  <c:formatCode>General</c:formatCode>
                  <c:ptCount val="11"/>
                  <c:pt idx="0">
                    <c:v>3.618664814694934</c:v>
                  </c:pt>
                  <c:pt idx="1">
                    <c:v>1.736890538033733</c:v>
                  </c:pt>
                  <c:pt idx="2">
                    <c:v>1.860630345996873</c:v>
                  </c:pt>
                  <c:pt idx="3">
                    <c:v>1.435279861211743</c:v>
                  </c:pt>
                  <c:pt idx="4">
                    <c:v>4.116699458843753</c:v>
                  </c:pt>
                  <c:pt idx="5">
                    <c:v>5.646664706512844</c:v>
                  </c:pt>
                  <c:pt idx="6">
                    <c:v>5.481835940631568</c:v>
                  </c:pt>
                  <c:pt idx="7">
                    <c:v>1.351697084326876</c:v>
                  </c:pt>
                  <c:pt idx="8">
                    <c:v>0.694382201032767</c:v>
                  </c:pt>
                  <c:pt idx="9">
                    <c:v>16.71817391287431</c:v>
                  </c:pt>
                  <c:pt idx="10">
                    <c:v>2.916734033317248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'Summary data'!$C$73:$M$73</c:f>
              <c:strCache>
                <c:ptCount val="11"/>
                <c:pt idx="0">
                  <c:v>Cell Res</c:v>
                </c:pt>
                <c:pt idx="1">
                  <c:v>Dig</c:v>
                </c:pt>
                <c:pt idx="2">
                  <c:v>Malate</c:v>
                </c:pt>
                <c:pt idx="3">
                  <c:v>Glutamate</c:v>
                </c:pt>
                <c:pt idx="4">
                  <c:v>ADP</c:v>
                </c:pt>
                <c:pt idx="5">
                  <c:v>Succinate</c:v>
                </c:pt>
                <c:pt idx="6">
                  <c:v>FCCP</c:v>
                </c:pt>
                <c:pt idx="7">
                  <c:v>Rotenone</c:v>
                </c:pt>
                <c:pt idx="8">
                  <c:v>AntA</c:v>
                </c:pt>
                <c:pt idx="9">
                  <c:v>TMPD</c:v>
                </c:pt>
                <c:pt idx="10">
                  <c:v>NaCN</c:v>
                </c:pt>
              </c:strCache>
            </c:strRef>
          </c:cat>
          <c:val>
            <c:numRef>
              <c:f>'Summary data'!$C$76:$M$76</c:f>
              <c:numCache>
                <c:formatCode>General</c:formatCode>
                <c:ptCount val="11"/>
                <c:pt idx="0">
                  <c:v>10.68506666666667</c:v>
                </c:pt>
                <c:pt idx="1">
                  <c:v>2.856666666666666</c:v>
                </c:pt>
                <c:pt idx="2">
                  <c:v>3.856766666666667</c:v>
                </c:pt>
                <c:pt idx="3">
                  <c:v>3.4172</c:v>
                </c:pt>
                <c:pt idx="4">
                  <c:v>13.84496666666667</c:v>
                </c:pt>
                <c:pt idx="5">
                  <c:v>16.44656666666667</c:v>
                </c:pt>
                <c:pt idx="6">
                  <c:v>15.2407</c:v>
                </c:pt>
                <c:pt idx="7">
                  <c:v>2.331633333333333</c:v>
                </c:pt>
                <c:pt idx="8">
                  <c:v>1.031966666666666</c:v>
                </c:pt>
                <c:pt idx="9">
                  <c:v>40.98996666666651</c:v>
                </c:pt>
                <c:pt idx="10">
                  <c:v>12.06556666666667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47C-C446-9CA4-F1B0ACE95232}"/>
            </c:ext>
          </c:extLst>
        </c:ser>
        <c:ser>
          <c:idx val="3"/>
          <c:order val="3"/>
          <c:tx>
            <c:strRef>
              <c:f>'Summary data'!$B$77</c:f>
              <c:strCache>
                <c:ptCount val="1"/>
                <c:pt idx="0">
                  <c:v>HG-DOX</c:v>
                </c:pt>
              </c:strCache>
            </c:strRef>
          </c:tx>
          <c:spPr>
            <a:pattFill prst="smCheck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'Summary data'!$P$77:$Z$77</c:f>
                <c:numCache>
                  <c:formatCode>General</c:formatCode>
                  <c:ptCount val="11"/>
                  <c:pt idx="0">
                    <c:v>1.04340891685752</c:v>
                  </c:pt>
                  <c:pt idx="1">
                    <c:v>0.505598789259522</c:v>
                  </c:pt>
                  <c:pt idx="2">
                    <c:v>0.664610582020279</c:v>
                  </c:pt>
                  <c:pt idx="3">
                    <c:v>0.645542729802369</c:v>
                  </c:pt>
                  <c:pt idx="4">
                    <c:v>2.926938092129085</c:v>
                  </c:pt>
                  <c:pt idx="5">
                    <c:v>4.100665674017987</c:v>
                  </c:pt>
                  <c:pt idx="6">
                    <c:v>3.850030287727275</c:v>
                  </c:pt>
                  <c:pt idx="7">
                    <c:v>1.245004062564768</c:v>
                  </c:pt>
                  <c:pt idx="8">
                    <c:v>0.147157376075185</c:v>
                  </c:pt>
                  <c:pt idx="9">
                    <c:v>6.781110893259611</c:v>
                  </c:pt>
                  <c:pt idx="10">
                    <c:v>4.837581271956459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'Summary data'!$C$73:$M$73</c:f>
              <c:strCache>
                <c:ptCount val="11"/>
                <c:pt idx="0">
                  <c:v>Cell Res</c:v>
                </c:pt>
                <c:pt idx="1">
                  <c:v>Dig</c:v>
                </c:pt>
                <c:pt idx="2">
                  <c:v>Malate</c:v>
                </c:pt>
                <c:pt idx="3">
                  <c:v>Glutamate</c:v>
                </c:pt>
                <c:pt idx="4">
                  <c:v>ADP</c:v>
                </c:pt>
                <c:pt idx="5">
                  <c:v>Succinate</c:v>
                </c:pt>
                <c:pt idx="6">
                  <c:v>FCCP</c:v>
                </c:pt>
                <c:pt idx="7">
                  <c:v>Rotenone</c:v>
                </c:pt>
                <c:pt idx="8">
                  <c:v>AntA</c:v>
                </c:pt>
                <c:pt idx="9">
                  <c:v>TMPD</c:v>
                </c:pt>
                <c:pt idx="10">
                  <c:v>NaCN</c:v>
                </c:pt>
              </c:strCache>
            </c:strRef>
          </c:cat>
          <c:val>
            <c:numRef>
              <c:f>'Summary data'!$C$77:$M$77</c:f>
              <c:numCache>
                <c:formatCode>General</c:formatCode>
                <c:ptCount val="11"/>
                <c:pt idx="0">
                  <c:v>5.625133333333331</c:v>
                </c:pt>
                <c:pt idx="1">
                  <c:v>1.128285833333334</c:v>
                </c:pt>
                <c:pt idx="2">
                  <c:v>1.74148</c:v>
                </c:pt>
                <c:pt idx="3">
                  <c:v>1.645359166666667</c:v>
                </c:pt>
                <c:pt idx="4">
                  <c:v>8.193062500000001</c:v>
                </c:pt>
                <c:pt idx="5">
                  <c:v>10.63824166666666</c:v>
                </c:pt>
                <c:pt idx="6">
                  <c:v>10.21422416666666</c:v>
                </c:pt>
                <c:pt idx="7">
                  <c:v>3.530928333333333</c:v>
                </c:pt>
                <c:pt idx="8">
                  <c:v>0.0634</c:v>
                </c:pt>
                <c:pt idx="9">
                  <c:v>33.88662916666648</c:v>
                </c:pt>
                <c:pt idx="10">
                  <c:v>11.40713083333334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47C-C446-9CA4-F1B0ACE952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3035864"/>
        <c:axId val="-2143032184"/>
      </c:barChart>
      <c:catAx>
        <c:axId val="-2143035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3032184"/>
        <c:crosses val="autoZero"/>
        <c:auto val="1"/>
        <c:lblAlgn val="ctr"/>
        <c:lblOffset val="100"/>
        <c:noMultiLvlLbl val="0"/>
      </c:catAx>
      <c:valAx>
        <c:axId val="-2143032184"/>
        <c:scaling>
          <c:orientation val="minMax"/>
          <c:max val="60.0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3035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02648336308383"/>
          <c:y val="0.0509045613988386"/>
          <c:w val="0.179862664459936"/>
          <c:h val="0.272233046060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 dirty="0"/>
              <a:t>Complex I</a:t>
            </a:r>
          </a:p>
        </c:rich>
      </c:tx>
      <c:layout>
        <c:manualLayout>
          <c:xMode val="edge"/>
          <c:yMode val="edge"/>
          <c:x val="0.289793662020677"/>
          <c:y val="0.032407407407407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24782757868"/>
          <c:y val="0.046551108194809"/>
          <c:w val="0.883891294838145"/>
          <c:h val="0.8332334499854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'ETC-2-19-20-2018'!$C$27</c:f>
              <c:strCache>
                <c:ptCount val="1"/>
                <c:pt idx="0">
                  <c:v>Complex 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D1F-884A-9026-D1DE6B1BCDF3}"/>
              </c:ext>
            </c:extLst>
          </c:dPt>
          <c:dPt>
            <c:idx val="1"/>
            <c:invertIfNegative val="0"/>
            <c:bubble3D val="0"/>
            <c:spPr>
              <a:pattFill prst="smCheck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D1F-884A-9026-D1DE6B1BCDF3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D1F-884A-9026-D1DE6B1BCDF3}"/>
              </c:ext>
            </c:extLst>
          </c:dPt>
          <c:dPt>
            <c:idx val="3"/>
            <c:invertIfNegative val="0"/>
            <c:bubble3D val="0"/>
            <c:spPr>
              <a:pattFill prst="smCheck">
                <a:fgClr>
                  <a:srgbClr val="FF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D1F-884A-9026-D1DE6B1BCDF3}"/>
              </c:ext>
            </c:extLst>
          </c:dPt>
          <c:errBars>
            <c:errBarType val="plus"/>
            <c:errValType val="cust"/>
            <c:noEndCap val="0"/>
            <c:plus>
              <c:numRef>
                <c:f>'ETC-2-19-20-2018'!$H$27:$K$27</c:f>
                <c:numCache>
                  <c:formatCode>General</c:formatCode>
                  <c:ptCount val="4"/>
                  <c:pt idx="0">
                    <c:v>0.00317833410925588</c:v>
                  </c:pt>
                  <c:pt idx="1">
                    <c:v>0.00751274769588389</c:v>
                  </c:pt>
                  <c:pt idx="2">
                    <c:v>0.00271752396931179</c:v>
                  </c:pt>
                  <c:pt idx="3">
                    <c:v>0.00979521995017492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'ETC-2-19-20-2018'!$D$26:$G$26</c:f>
              <c:strCache>
                <c:ptCount val="4"/>
                <c:pt idx="0">
                  <c:v>GM</c:v>
                </c:pt>
                <c:pt idx="1">
                  <c:v>GM-DOX</c:v>
                </c:pt>
                <c:pt idx="2">
                  <c:v>HG</c:v>
                </c:pt>
                <c:pt idx="3">
                  <c:v>HG-DOX</c:v>
                </c:pt>
              </c:strCache>
            </c:strRef>
          </c:cat>
          <c:val>
            <c:numRef>
              <c:f>'ETC-2-19-20-2018'!$D$27:$G$27</c:f>
              <c:numCache>
                <c:formatCode>General</c:formatCode>
                <c:ptCount val="4"/>
                <c:pt idx="0">
                  <c:v>0.0300440601325232</c:v>
                </c:pt>
                <c:pt idx="1">
                  <c:v>0.0305189062027596</c:v>
                </c:pt>
                <c:pt idx="2">
                  <c:v>0.0199857174668932</c:v>
                </c:pt>
                <c:pt idx="3">
                  <c:v>0.0239192664474356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D1F-884A-9026-D1DE6B1BC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2145097096"/>
        <c:axId val="-2145093512"/>
      </c:barChart>
      <c:catAx>
        <c:axId val="-2145097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5093512"/>
        <c:crosses val="autoZero"/>
        <c:auto val="1"/>
        <c:lblAlgn val="ctr"/>
        <c:lblOffset val="100"/>
        <c:noMultiLvlLbl val="0"/>
      </c:catAx>
      <c:valAx>
        <c:axId val="-2145093512"/>
        <c:scaling>
          <c:orientation val="minMax"/>
        </c:scaling>
        <c:delete val="0"/>
        <c:axPos val="l"/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145097096"/>
        <c:crosses val="autoZero"/>
        <c:crossBetween val="between"/>
        <c:minorUnit val="0.00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0.43512</cdr:x>
      <cdr:y>0.23479</cdr:y>
    </cdr:from>
    <cdr:to>
      <cdr:x>0.54545</cdr:x>
      <cdr:y>0.54174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225A9611-31EA-6841-9FAF-819A15AB87BE}"/>
            </a:ext>
          </a:extLst>
        </cdr:cNvPr>
        <cdr:cNvSpPr txBox="1"/>
      </cdr:nvSpPr>
      <cdr:spPr>
        <a:xfrm xmlns:a="http://schemas.openxmlformats.org/drawingml/2006/main">
          <a:off x="3606292" y="69940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2E19F-BA5C-2D45-9396-C67D324FEF2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BA1EC-FFDE-9247-BDDC-A6C459261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7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BA1EC-FFDE-9247-BDDC-A6C459261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2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5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4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1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2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8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67462-AEA0-B941-A0F3-52FFEBCE0F65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22B08-6B22-3949-90FA-87FDFEE72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5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chart" Target="../charts/chart4.xml"/><Relationship Id="rId20" Type="http://schemas.openxmlformats.org/officeDocument/2006/relationships/image" Target="../media/image6.emf"/><Relationship Id="rId21" Type="http://schemas.openxmlformats.org/officeDocument/2006/relationships/image" Target="../media/image7.emf"/><Relationship Id="rId22" Type="http://schemas.openxmlformats.org/officeDocument/2006/relationships/image" Target="../media/image8.emf"/><Relationship Id="rId10" Type="http://schemas.openxmlformats.org/officeDocument/2006/relationships/chart" Target="../charts/chart5.xml"/><Relationship Id="rId11" Type="http://schemas.openxmlformats.org/officeDocument/2006/relationships/chart" Target="../charts/chart6.xml"/><Relationship Id="rId12" Type="http://schemas.openxmlformats.org/officeDocument/2006/relationships/chart" Target="../charts/chart7.xml"/><Relationship Id="rId13" Type="http://schemas.openxmlformats.org/officeDocument/2006/relationships/chart" Target="../charts/chart8.xml"/><Relationship Id="rId14" Type="http://schemas.openxmlformats.org/officeDocument/2006/relationships/chart" Target="../charts/chart9.xml"/><Relationship Id="rId15" Type="http://schemas.openxmlformats.org/officeDocument/2006/relationships/chart" Target="../charts/chart10.xml"/><Relationship Id="rId16" Type="http://schemas.openxmlformats.org/officeDocument/2006/relationships/chart" Target="../charts/chart11.xml"/><Relationship Id="rId17" Type="http://schemas.openxmlformats.org/officeDocument/2006/relationships/image" Target="../media/image4.tiff"/><Relationship Id="rId18" Type="http://schemas.openxmlformats.org/officeDocument/2006/relationships/hyperlink" Target="https://doi.org/10.1186/s13323-015-0022-2" TargetMode="External"/><Relationship Id="rId19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7738" y="5870325"/>
            <a:ext cx="14135318" cy="1252150"/>
            <a:chOff x="507959" y="6248695"/>
            <a:chExt cx="13716000" cy="1215472"/>
          </a:xfrm>
        </p:grpSpPr>
        <p:pic>
          <p:nvPicPr>
            <p:cNvPr id="6" name="Picture 5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59" y="6248695"/>
              <a:ext cx="13716000" cy="121547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27" name="TextBox 26"/>
            <p:cNvSpPr txBox="1"/>
            <p:nvPr/>
          </p:nvSpPr>
          <p:spPr>
            <a:xfrm>
              <a:off x="3874777" y="6309819"/>
              <a:ext cx="6306236" cy="98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Introduction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718994" y="5964385"/>
            <a:ext cx="13716000" cy="1252150"/>
            <a:chOff x="30004078" y="6248695"/>
            <a:chExt cx="13442657" cy="1186398"/>
          </a:xfrm>
        </p:grpSpPr>
        <p:pic>
          <p:nvPicPr>
            <p:cNvPr id="15" name="Picture 14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4078" y="6248695"/>
              <a:ext cx="13442657" cy="118639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30" name="TextBox 29"/>
            <p:cNvSpPr txBox="1"/>
            <p:nvPr/>
          </p:nvSpPr>
          <p:spPr>
            <a:xfrm>
              <a:off x="33572288" y="6360752"/>
              <a:ext cx="6306236" cy="96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FFFFFF"/>
                  </a:solidFill>
                </a:rPr>
                <a:t>Results</a:t>
              </a:r>
              <a:endParaRPr lang="en-US" sz="60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5100300" y="5880832"/>
            <a:ext cx="14141450" cy="1252150"/>
            <a:chOff x="507959" y="20212088"/>
            <a:chExt cx="13716000" cy="1210522"/>
          </a:xfrm>
        </p:grpSpPr>
        <p:pic>
          <p:nvPicPr>
            <p:cNvPr id="146" name="Picture 145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59" y="20212088"/>
              <a:ext cx="13716000" cy="121052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147" name="TextBox 146"/>
            <p:cNvSpPr txBox="1"/>
            <p:nvPr/>
          </p:nvSpPr>
          <p:spPr>
            <a:xfrm>
              <a:off x="2871183" y="20304987"/>
              <a:ext cx="9027562" cy="98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Results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5371638" y="19566621"/>
            <a:ext cx="13989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3. DOX </a:t>
            </a:r>
            <a:r>
              <a:rPr lang="en-US" sz="3200" b="1" dirty="0" err="1"/>
              <a:t>cardiotoxicity</a:t>
            </a:r>
            <a:r>
              <a:rPr lang="en-US" sz="3200" b="1" dirty="0"/>
              <a:t> and mitochondrial </a:t>
            </a:r>
            <a:r>
              <a:rPr lang="en-US" sz="3200" b="1" dirty="0" err="1"/>
              <a:t>macrohaplogroup</a:t>
            </a:r>
            <a:r>
              <a:rPr lang="en-US" sz="3200" b="1" dirty="0"/>
              <a:t> </a:t>
            </a:r>
            <a:r>
              <a:rPr lang="en-US" sz="2800" dirty="0"/>
              <a:t>LCL cells used for functional validation study of DOX sensitivity are highlighted in blue (</a:t>
            </a:r>
            <a:r>
              <a:rPr lang="en-US" sz="2800" b="1" dirty="0"/>
              <a:t>GM</a:t>
            </a:r>
            <a:r>
              <a:rPr lang="en-US" sz="2800" dirty="0"/>
              <a:t>, GM19328, L0a’b) and red (</a:t>
            </a:r>
            <a:r>
              <a:rPr lang="en-US" sz="2800" b="1" dirty="0"/>
              <a:t>HG</a:t>
            </a:r>
            <a:r>
              <a:rPr lang="en-US" sz="2800" dirty="0"/>
              <a:t>, HG02048, M5).</a:t>
            </a:r>
          </a:p>
        </p:txBody>
      </p:sp>
      <p:pic>
        <p:nvPicPr>
          <p:cNvPr id="5" name="Picture 4" descr="Blue_Rectang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916600" cy="54568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grpSp>
        <p:nvGrpSpPr>
          <p:cNvPr id="9" name="Group 8"/>
          <p:cNvGrpSpPr/>
          <p:nvPr/>
        </p:nvGrpSpPr>
        <p:grpSpPr>
          <a:xfrm>
            <a:off x="29718993" y="25771006"/>
            <a:ext cx="13716000" cy="1188720"/>
            <a:chOff x="30005194" y="19542415"/>
            <a:chExt cx="13442657" cy="1186398"/>
          </a:xfrm>
        </p:grpSpPr>
        <p:pic>
          <p:nvPicPr>
            <p:cNvPr id="18" name="Picture 17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5194" y="19542415"/>
              <a:ext cx="13442657" cy="118639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32" name="TextBox 31"/>
            <p:cNvSpPr txBox="1"/>
            <p:nvPr/>
          </p:nvSpPr>
          <p:spPr>
            <a:xfrm>
              <a:off x="32691678" y="19682501"/>
              <a:ext cx="7816476" cy="101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Future directions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797141" y="29994310"/>
            <a:ext cx="13716000" cy="1188720"/>
            <a:chOff x="30156478" y="26901046"/>
            <a:chExt cx="13442657" cy="1186398"/>
          </a:xfrm>
        </p:grpSpPr>
        <p:pic>
          <p:nvPicPr>
            <p:cNvPr id="50" name="Picture 49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6478" y="26901046"/>
              <a:ext cx="13442657" cy="118639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33" name="TextBox 32"/>
            <p:cNvSpPr txBox="1"/>
            <p:nvPr/>
          </p:nvSpPr>
          <p:spPr>
            <a:xfrm>
              <a:off x="33598082" y="26987405"/>
              <a:ext cx="6306236" cy="101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Funding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6726" y="25859452"/>
            <a:ext cx="14113174" cy="1188720"/>
            <a:chOff x="15273488" y="6248695"/>
            <a:chExt cx="13442657" cy="1186398"/>
          </a:xfrm>
        </p:grpSpPr>
        <p:pic>
          <p:nvPicPr>
            <p:cNvPr id="14" name="Picture 13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3488" y="6248695"/>
              <a:ext cx="13442657" cy="118639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39" name="TextBox 38"/>
            <p:cNvSpPr txBox="1"/>
            <p:nvPr/>
          </p:nvSpPr>
          <p:spPr>
            <a:xfrm>
              <a:off x="18841698" y="6333853"/>
              <a:ext cx="6306236" cy="101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Methods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67615" y="25895665"/>
            <a:ext cx="1218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786209" y="26964604"/>
            <a:ext cx="1363061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cs typeface="Calibri"/>
              </a:rPr>
              <a:t>We will continue functional validation studies with other haplogroups A/J (LVSD low), H/L3 (LVSD </a:t>
            </a:r>
            <a:r>
              <a:rPr lang="en-US" sz="3200" b="1">
                <a:cs typeface="Calibri"/>
              </a:rPr>
              <a:t>intermediate</a:t>
            </a:r>
            <a:r>
              <a:rPr lang="en-US" sz="3200" b="1" smtClean="0">
                <a:cs typeface="Calibri"/>
              </a:rPr>
              <a:t>), </a:t>
            </a:r>
            <a:r>
              <a:rPr lang="en-US" sz="3200" b="1" dirty="0">
                <a:cs typeface="Calibri"/>
              </a:rPr>
              <a:t>and L2 (LVSD high). We will mainly focus on cell viability and ETC analysis and investigate whether “intrinsic low CI activity” may be a risk factor for DOX toxicity prediction and/or “increased CII activity” response after low-dose DOX treatment could predict a better prognosis for DOX cardiac toxicity.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797141" y="31153065"/>
            <a:ext cx="1371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0000"/>
                </a:solidFill>
                <a:latin typeface="Calibri"/>
                <a:cs typeface="Calibri"/>
              </a:rPr>
              <a:t>FUNDING SOURCE</a:t>
            </a:r>
            <a:r>
              <a:rPr lang="en-US" sz="3200" b="1" dirty="0">
                <a:solidFill>
                  <a:srgbClr val="000000"/>
                </a:solidFill>
                <a:latin typeface="Calibri"/>
                <a:cs typeface="Calibri"/>
              </a:rPr>
              <a:t>: This work was funded by NIH R01-CA133881 to RA. </a:t>
            </a:r>
            <a:r>
              <a:rPr lang="en-US" sz="3200" b="1" dirty="0"/>
              <a:t>The content is solely the responsibility of the authors and does not necessarily represent the official views of the National Institutes of Health.</a:t>
            </a:r>
            <a:endParaRPr lang="en-US" sz="32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54413" y="154255"/>
            <a:ext cx="34302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+mj-lt"/>
              </a:rPr>
              <a:t>Mitochondria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haplogroup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modulates cardiac toxicity from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anthracycline</a:t>
            </a:r>
            <a:r>
              <a:rPr lang="en-US" sz="8000" b="1" dirty="0">
                <a:solidFill>
                  <a:schemeClr val="bg1"/>
                </a:solidFill>
                <a:latin typeface="+mj-lt"/>
              </a:rPr>
              <a:t> chemotherapy in acute myeloid leukemia patients</a:t>
            </a:r>
            <a:endParaRPr lang="en-US" sz="8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9718993" y="21337475"/>
            <a:ext cx="13716000" cy="1188720"/>
            <a:chOff x="30004078" y="19863744"/>
            <a:chExt cx="13442657" cy="1186398"/>
          </a:xfrm>
        </p:grpSpPr>
        <p:pic>
          <p:nvPicPr>
            <p:cNvPr id="84" name="Picture 83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4078" y="19863744"/>
              <a:ext cx="13442657" cy="118639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85" name="TextBox 84"/>
            <p:cNvSpPr txBox="1"/>
            <p:nvPr/>
          </p:nvSpPr>
          <p:spPr>
            <a:xfrm>
              <a:off x="33536195" y="19932098"/>
              <a:ext cx="6306236" cy="101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FFFFFF"/>
                  </a:solidFill>
                </a:rPr>
                <a:t>Conclusions</a:t>
              </a:r>
              <a:endParaRPr lang="en-US" sz="6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29718993" y="22545971"/>
            <a:ext cx="1375734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Our cellular validation studies with LCL cells suggest that haplogroup M5 (HG, Vietnamese) is indeed uniquely sensitive to DOX, </a:t>
            </a:r>
            <a:r>
              <a:rPr lang="en-US" sz="3200" b="1" dirty="0" smtClean="0"/>
              <a:t>as assessed </a:t>
            </a:r>
            <a:r>
              <a:rPr lang="en-US" sz="3200" b="1" dirty="0"/>
              <a:t>by cell viability and respiratory capacity, and mitochondrial superoxide analyses.</a:t>
            </a:r>
          </a:p>
          <a:p>
            <a:pPr marL="457200" indent="-457200">
              <a:buFont typeface="Arial" charset="0"/>
              <a:buChar char="•"/>
            </a:pPr>
            <a:endParaRPr lang="en-US" sz="1200" b="1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These data </a:t>
            </a:r>
            <a:r>
              <a:rPr lang="en-US" sz="3200" b="1" dirty="0" smtClean="0"/>
              <a:t>suggest </a:t>
            </a:r>
            <a:r>
              <a:rPr lang="en-US" sz="3200" b="1" dirty="0"/>
              <a:t>that mitochondrial DNA haplogroup analysis may help enabling DOX dose modulation to reduce the </a:t>
            </a:r>
            <a:r>
              <a:rPr lang="en-US" sz="3200" b="1" dirty="0" err="1"/>
              <a:t>cardiotoxicity</a:t>
            </a:r>
            <a:r>
              <a:rPr lang="en-US" sz="3200" b="1" dirty="0"/>
              <a:t> risk in AML patients.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4195" y="550598"/>
            <a:ext cx="4326556" cy="2735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50F09CE-9258-4F4D-A86E-2F0E37811889}"/>
              </a:ext>
            </a:extLst>
          </p:cNvPr>
          <p:cNvSpPr/>
          <p:nvPr/>
        </p:nvSpPr>
        <p:spPr>
          <a:xfrm>
            <a:off x="3821040" y="2750145"/>
            <a:ext cx="35243155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800" b="1" dirty="0" err="1">
                <a:solidFill>
                  <a:schemeClr val="bg1"/>
                </a:solidFill>
              </a:rPr>
              <a:t>Eiko</a:t>
            </a:r>
            <a:r>
              <a:rPr lang="en-US" sz="4800" b="1" dirty="0">
                <a:solidFill>
                  <a:schemeClr val="bg1"/>
                </a:solidFill>
              </a:rPr>
              <a:t> Nakamaru-Ogiso</a:t>
            </a:r>
            <a:r>
              <a:rPr lang="en-US" sz="4800" b="1" baseline="30000" dirty="0">
                <a:solidFill>
                  <a:schemeClr val="bg1"/>
                </a:solidFill>
              </a:rPr>
              <a:t>1</a:t>
            </a:r>
            <a:r>
              <a:rPr lang="en-US" sz="4800" b="1" dirty="0">
                <a:solidFill>
                  <a:schemeClr val="bg1"/>
                </a:solidFill>
              </a:rPr>
              <a:t>, Jeremy N. Leipzig</a:t>
            </a:r>
            <a:r>
              <a:rPr lang="en-US" sz="4800" b="1" baseline="30000" dirty="0">
                <a:solidFill>
                  <a:schemeClr val="bg1"/>
                </a:solidFill>
              </a:rPr>
              <a:t>2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en-US" sz="4800" b="1" dirty="0" err="1">
                <a:solidFill>
                  <a:schemeClr val="bg1"/>
                </a:solidFill>
              </a:rPr>
              <a:t>Jianping</a:t>
            </a:r>
            <a:r>
              <a:rPr lang="en-US" sz="4800" b="1" dirty="0">
                <a:solidFill>
                  <a:schemeClr val="bg1"/>
                </a:solidFill>
              </a:rPr>
              <a:t> Kong</a:t>
            </a:r>
            <a:r>
              <a:rPr lang="en-US" sz="4800" b="1" baseline="30000" dirty="0">
                <a:solidFill>
                  <a:schemeClr val="bg1"/>
                </a:solidFill>
              </a:rPr>
              <a:t>1</a:t>
            </a:r>
            <a:r>
              <a:rPr lang="en-US" sz="4800" b="1" dirty="0">
                <a:solidFill>
                  <a:schemeClr val="bg1"/>
                </a:solidFill>
              </a:rPr>
              <a:t>, Kelly Getz</a:t>
            </a:r>
            <a:r>
              <a:rPr lang="en-US" sz="4800" b="1" baseline="30000" dirty="0">
                <a:solidFill>
                  <a:schemeClr val="bg1"/>
                </a:solidFill>
              </a:rPr>
              <a:t>3</a:t>
            </a:r>
            <a:r>
              <a:rPr lang="en-US" sz="4800" b="1" dirty="0">
                <a:solidFill>
                  <a:schemeClr val="bg1"/>
                </a:solidFill>
              </a:rPr>
              <a:t>, Theodore Schurr</a:t>
            </a:r>
            <a:r>
              <a:rPr lang="en-US" sz="4800" b="1" baseline="30000" dirty="0">
                <a:solidFill>
                  <a:schemeClr val="bg1"/>
                </a:solidFill>
              </a:rPr>
              <a:t>4</a:t>
            </a:r>
            <a:r>
              <a:rPr lang="en-US" sz="4800" b="1" dirty="0">
                <a:solidFill>
                  <a:schemeClr val="bg1"/>
                </a:solidFill>
              </a:rPr>
              <a:t>, Richard Aplenc</a:t>
            </a:r>
            <a:r>
              <a:rPr lang="en-US" sz="4800" b="1" baseline="30000" dirty="0">
                <a:solidFill>
                  <a:schemeClr val="bg1"/>
                </a:solidFill>
              </a:rPr>
              <a:t>3,5</a:t>
            </a:r>
            <a:r>
              <a:rPr lang="en-US" sz="4800" b="1" dirty="0">
                <a:solidFill>
                  <a:schemeClr val="bg1"/>
                </a:solidFill>
              </a:rPr>
              <a:t>, and </a:t>
            </a:r>
            <a:r>
              <a:rPr lang="en-US" sz="4800" b="1" dirty="0" err="1">
                <a:solidFill>
                  <a:schemeClr val="bg1"/>
                </a:solidFill>
              </a:rPr>
              <a:t>Marni</a:t>
            </a:r>
            <a:r>
              <a:rPr lang="en-US" sz="4800" b="1" dirty="0">
                <a:solidFill>
                  <a:schemeClr val="bg1"/>
                </a:solidFill>
              </a:rPr>
              <a:t> J. Falk</a:t>
            </a:r>
            <a:r>
              <a:rPr lang="en-US" sz="4800" b="1" baseline="30000" dirty="0">
                <a:solidFill>
                  <a:schemeClr val="bg1"/>
                </a:solidFill>
              </a:rPr>
              <a:t>1, 5</a:t>
            </a:r>
          </a:p>
          <a:p>
            <a:pPr algn="ctr">
              <a:lnSpc>
                <a:spcPct val="107000"/>
              </a:lnSpc>
            </a:pP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baseline="30000" dirty="0">
                <a:solidFill>
                  <a:schemeClr val="bg1"/>
                </a:solidFill>
              </a:rPr>
              <a:t>1 </a:t>
            </a:r>
            <a:r>
              <a:rPr lang="en-US" sz="3200" b="1" dirty="0">
                <a:solidFill>
                  <a:schemeClr val="bg1"/>
                </a:solidFill>
              </a:rPr>
              <a:t>Mitochondrial Medicine Frontier Program, Division of Human Genetics, Department of Pediatrics, </a:t>
            </a:r>
            <a:r>
              <a:rPr lang="en-US" sz="3200" b="1" baseline="30000" dirty="0">
                <a:solidFill>
                  <a:schemeClr val="bg1"/>
                </a:solidFill>
              </a:rPr>
              <a:t>2</a:t>
            </a:r>
            <a:r>
              <a:rPr lang="en-US" sz="3200" b="1" dirty="0">
                <a:solidFill>
                  <a:schemeClr val="bg1"/>
                </a:solidFill>
              </a:rPr>
              <a:t>Center for Biomedical Informatics, The Children’s Hospital of Philadelphia, Philadelphia, PA 19104; </a:t>
            </a:r>
            <a:r>
              <a:rPr lang="en-US" sz="3200" b="1" baseline="30000" dirty="0">
                <a:solidFill>
                  <a:schemeClr val="bg1"/>
                </a:solidFill>
              </a:rPr>
              <a:t>3 </a:t>
            </a:r>
            <a:r>
              <a:rPr lang="en-US" sz="3200" b="1" dirty="0">
                <a:solidFill>
                  <a:schemeClr val="bg1"/>
                </a:solidFill>
              </a:rPr>
              <a:t>Laboratory of Molecular Anthropology, Department of Anthropology, University of Pennsylvania, Philadelphia, PA 19104; </a:t>
            </a:r>
            <a:r>
              <a:rPr lang="en-US" sz="3200" b="1" baseline="30000" dirty="0">
                <a:solidFill>
                  <a:schemeClr val="bg1"/>
                </a:solidFill>
              </a:rPr>
              <a:t>4</a:t>
            </a:r>
            <a:r>
              <a:rPr lang="en-US" sz="3200" b="1" dirty="0">
                <a:solidFill>
                  <a:schemeClr val="bg1"/>
                </a:solidFill>
              </a:rPr>
              <a:t>Division of Oncology, Department of Pediatrics, The Children’s Hospital of Philadelphia, Philadelphia, PA 19104; </a:t>
            </a:r>
            <a:r>
              <a:rPr lang="en-US" sz="3200" b="1" baseline="30000" dirty="0">
                <a:solidFill>
                  <a:schemeClr val="bg1"/>
                </a:solidFill>
              </a:rPr>
              <a:t>5</a:t>
            </a:r>
            <a:r>
              <a:rPr lang="en-US" sz="3200" b="1" dirty="0">
                <a:solidFill>
                  <a:schemeClr val="bg1"/>
                </a:solidFill>
              </a:rPr>
              <a:t>Department of Pediatrics, Perelman School of Medicine, University of Pennsylvania, Philadelphia, PA 19104.</a:t>
            </a:r>
          </a:p>
        </p:txBody>
      </p:sp>
      <p:pic>
        <p:nvPicPr>
          <p:cNvPr id="100" name="Picture 99" descr="shield.color.eps">
            <a:extLst>
              <a:ext uri="{FF2B5EF4-FFF2-40B4-BE49-F238E27FC236}">
                <a16:creationId xmlns="" xmlns:a16="http://schemas.microsoft.com/office/drawing/2014/main" id="{69595F6E-390F-4668-A507-3D1111072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4" y="589562"/>
            <a:ext cx="3023392" cy="33767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738" y="7098059"/>
            <a:ext cx="1413531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 err="1"/>
              <a:t>Anthracycline</a:t>
            </a:r>
            <a:r>
              <a:rPr lang="en-US" sz="3200" b="1" dirty="0"/>
              <a:t> chemotherapy such as doxorubicin (DOX) is a major treatment strategy for many forms of cancer, including acute myeloid leukemia (AML). </a:t>
            </a:r>
          </a:p>
          <a:p>
            <a:pPr marL="171450" indent="-171450">
              <a:buFont typeface="Arial" charset="0"/>
              <a:buChar char="•"/>
            </a:pPr>
            <a:endParaRPr lang="en-US" sz="1200" b="1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Their cardiac toxicity is a dose-limiting side effect.  Plus, cardiovascular morbidity and mortality are significantly increased in long-term cancer survivors. </a:t>
            </a:r>
          </a:p>
          <a:p>
            <a:pPr marL="171450" indent="-171450">
              <a:buFont typeface="Arial" charset="0"/>
              <a:buChar char="•"/>
            </a:pPr>
            <a:endParaRPr lang="en-US" sz="1200" b="1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The </a:t>
            </a:r>
            <a:r>
              <a:rPr lang="en-US" sz="3200" b="1" dirty="0" err="1"/>
              <a:t>cardiotoxic</a:t>
            </a:r>
            <a:r>
              <a:rPr lang="en-US" sz="3200" b="1" dirty="0"/>
              <a:t> mechanisms of </a:t>
            </a:r>
            <a:r>
              <a:rPr lang="en-US" sz="3200" b="1" dirty="0" err="1"/>
              <a:t>anthracyclines</a:t>
            </a:r>
            <a:r>
              <a:rPr lang="en-US" sz="3200" b="1" dirty="0"/>
              <a:t> remain unclear, but are postulated to involve DNA damage, increased reactive oxygen species (ROS) production, and mitochondrial dysfunction.</a:t>
            </a:r>
          </a:p>
          <a:p>
            <a:pPr marL="171450" indent="-171450">
              <a:buFont typeface="Arial" charset="0"/>
              <a:buChar char="•"/>
            </a:pPr>
            <a:endParaRPr lang="en-US" sz="1200" b="1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Clinical studies have suggested that ethnic background plays a role in the frequency and severity of anthracycline cardiotoxicity in AML patients.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724" y="23194239"/>
            <a:ext cx="14079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 determine whether mitochondrial DNA </a:t>
            </a:r>
            <a:r>
              <a:rPr lang="en-US" sz="3200" b="1" dirty="0" err="1"/>
              <a:t>haplogroup</a:t>
            </a:r>
            <a:r>
              <a:rPr lang="en-US" sz="3200" b="1" dirty="0"/>
              <a:t> confers altered sensitivity in </a:t>
            </a:r>
            <a:r>
              <a:rPr lang="en-US" sz="3200" b="1" dirty="0" err="1"/>
              <a:t>cardiotoxicity</a:t>
            </a:r>
            <a:r>
              <a:rPr lang="en-US" sz="3200" b="1" dirty="0"/>
              <a:t> from DOX, mitochondrial genome-wide association study (GWAS) was performed on AML patients. We further compared DOX sensitivities in healthy </a:t>
            </a:r>
            <a:r>
              <a:rPr lang="en-US" sz="3200" b="1" dirty="0" err="1"/>
              <a:t>lymphoblastoid</a:t>
            </a:r>
            <a:r>
              <a:rPr lang="en-US" sz="3200" b="1" dirty="0"/>
              <a:t> cells derived from the most sensitive and insensitive mitochondrial haplogroups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487738" y="21963493"/>
            <a:ext cx="14220741" cy="1188720"/>
            <a:chOff x="507959" y="20212088"/>
            <a:chExt cx="13716000" cy="1210522"/>
          </a:xfrm>
        </p:grpSpPr>
        <p:pic>
          <p:nvPicPr>
            <p:cNvPr id="139" name="Picture 138" descr="Blue_Rectang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59" y="20212088"/>
              <a:ext cx="13716000" cy="121052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  <p:sp>
          <p:nvSpPr>
            <p:cNvPr id="154" name="TextBox 153"/>
            <p:cNvSpPr txBox="1"/>
            <p:nvPr/>
          </p:nvSpPr>
          <p:spPr>
            <a:xfrm>
              <a:off x="3693625" y="20231401"/>
              <a:ext cx="6306236" cy="103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FFFFFF"/>
                  </a:solidFill>
                </a:rPr>
                <a:t>Aim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 flipH="1">
            <a:off x="558702" y="27202264"/>
            <a:ext cx="1404221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Mitochondrial genome-wide association study (GWAS) </a:t>
            </a:r>
            <a:r>
              <a:rPr lang="en-US" sz="2800" dirty="0"/>
              <a:t>A total of 200 patients out of ~1100 patients who enrolled Clinical Oncology Group (COG) AAML1031 trial (and cardiac function values were collected) were selected for </a:t>
            </a:r>
            <a:r>
              <a:rPr lang="en-US" sz="2800" dirty="0" err="1"/>
              <a:t>mtDNA</a:t>
            </a:r>
            <a:r>
              <a:rPr lang="en-US" sz="2800" dirty="0"/>
              <a:t> genome sequencing. Lateral </a:t>
            </a:r>
            <a:r>
              <a:rPr lang="en-US" sz="2800" dirty="0" err="1"/>
              <a:t>Ventriculur</a:t>
            </a:r>
            <a:r>
              <a:rPr lang="en-US" sz="2800" dirty="0"/>
              <a:t> Systolic Dysfunction (LVSD) </a:t>
            </a:r>
            <a:r>
              <a:rPr lang="en-US" sz="2800" dirty="0" smtClean="0"/>
              <a:t>was </a:t>
            </a:r>
            <a:r>
              <a:rPr lang="en-US" sz="2800" dirty="0"/>
              <a:t>graded per NCI Clinical Toxicity </a:t>
            </a:r>
            <a:r>
              <a:rPr lang="en-US" sz="2800" dirty="0" smtClean="0"/>
              <a:t>Criteria and ranged </a:t>
            </a:r>
            <a:r>
              <a:rPr lang="en-US" sz="2800" dirty="0"/>
              <a:t>from 0 (no toxicity) to 5 (death). </a:t>
            </a:r>
          </a:p>
          <a:p>
            <a:endParaRPr lang="en-US" sz="1200" b="1" dirty="0"/>
          </a:p>
          <a:p>
            <a:r>
              <a:rPr lang="en-US" sz="2800" b="1" dirty="0"/>
              <a:t>Functional validation studies with healthy human </a:t>
            </a:r>
            <a:r>
              <a:rPr lang="en-US" sz="2800" b="1" dirty="0" err="1"/>
              <a:t>lymphoblastoid</a:t>
            </a:r>
            <a:r>
              <a:rPr lang="en-US" sz="2800" b="1" dirty="0"/>
              <a:t> cell line (LCL) cells  </a:t>
            </a:r>
            <a:r>
              <a:rPr lang="en-US" sz="2800" dirty="0"/>
              <a:t>Based on mitochondrial GWAS analysis, two healthy LCLs, GM19328</a:t>
            </a:r>
            <a:r>
              <a:rPr lang="en-US" sz="2800" b="1" dirty="0"/>
              <a:t> </a:t>
            </a:r>
            <a:r>
              <a:rPr lang="en-US" sz="2800" dirty="0"/>
              <a:t>(</a:t>
            </a:r>
            <a:r>
              <a:rPr lang="en-US" sz="2800" b="1" dirty="0"/>
              <a:t>GM</a:t>
            </a:r>
            <a:r>
              <a:rPr lang="en-US" sz="2800" dirty="0"/>
              <a:t>, Kenya, female, </a:t>
            </a:r>
            <a:r>
              <a:rPr lang="en-US" sz="2800" b="1" dirty="0"/>
              <a:t>L0a’b</a:t>
            </a:r>
            <a:r>
              <a:rPr lang="en-US" sz="2800" dirty="0"/>
              <a:t>) and HG02048 (</a:t>
            </a:r>
            <a:r>
              <a:rPr lang="en-US" sz="2800" b="1" dirty="0"/>
              <a:t>HG</a:t>
            </a:r>
            <a:r>
              <a:rPr lang="en-US" sz="2800" dirty="0"/>
              <a:t>, Vietnamese female, </a:t>
            </a:r>
            <a:r>
              <a:rPr lang="en-US" sz="2800" b="1" dirty="0"/>
              <a:t>M5</a:t>
            </a:r>
            <a:r>
              <a:rPr lang="en-US" sz="2800" dirty="0"/>
              <a:t>) were purchased from Coriell </a:t>
            </a:r>
            <a:r>
              <a:rPr lang="en-US" sz="2800" dirty="0" smtClean="0"/>
              <a:t>Institute. They represented </a:t>
            </a:r>
            <a:r>
              <a:rPr lang="en-US" sz="2800" dirty="0"/>
              <a:t>LVSD low (African) and LVSD high (Asian) populations, respectively. Cells were compared following DOX treatment on outcomes including cell viability and mitochondrial physiology (FACS analyses, high resolution </a:t>
            </a:r>
            <a:r>
              <a:rPr lang="en-US" sz="2800" dirty="0" err="1"/>
              <a:t>respirometry</a:t>
            </a:r>
            <a:r>
              <a:rPr lang="en-US" sz="2800" dirty="0"/>
              <a:t>, and electron transport chain (ETC) enzyme activity analyses by spectrophotometry).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5587379" y="15232115"/>
            <a:ext cx="12695312" cy="4191451"/>
            <a:chOff x="15322082" y="12257394"/>
            <a:chExt cx="12695312" cy="7616138"/>
          </a:xfrm>
        </p:grpSpPr>
        <p:grpSp>
          <p:nvGrpSpPr>
            <p:cNvPr id="26" name="Group 25"/>
            <p:cNvGrpSpPr/>
            <p:nvPr/>
          </p:nvGrpSpPr>
          <p:grpSpPr>
            <a:xfrm>
              <a:off x="15555827" y="12257394"/>
              <a:ext cx="12461567" cy="7616138"/>
              <a:chOff x="16257620" y="16764375"/>
              <a:chExt cx="8390636" cy="4197910"/>
            </a:xfrm>
          </p:grpSpPr>
          <p:graphicFrame>
            <p:nvGraphicFramePr>
              <p:cNvPr id="181" name="Chart 180">
                <a:extLst>
                  <a:ext uri="{FF2B5EF4-FFF2-40B4-BE49-F238E27FC236}">
                    <a16:creationId xmlns="" xmlns:a16="http://schemas.microsoft.com/office/drawing/2014/main" id="{A1403DD2-E512-134E-81BB-D6C685926B5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0653228"/>
                  </p:ext>
                </p:extLst>
              </p:nvPr>
            </p:nvGraphicFramePr>
            <p:xfrm>
              <a:off x="16344891" y="16764375"/>
              <a:ext cx="8288020" cy="29789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82" name="Chart 181">
                <a:extLst>
                  <a:ext uri="{FF2B5EF4-FFF2-40B4-BE49-F238E27FC236}">
                    <a16:creationId xmlns="" xmlns:a16="http://schemas.microsoft.com/office/drawing/2014/main" id="{F487940C-42E6-2C4F-B420-C9A9D53D83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1311748"/>
                  </p:ext>
                </p:extLst>
              </p:nvPr>
            </p:nvGraphicFramePr>
            <p:xfrm>
              <a:off x="16257620" y="19565285"/>
              <a:ext cx="8390636" cy="1397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184" name="TextBox 183">
                <a:extLst>
                  <a:ext uri="{FF2B5EF4-FFF2-40B4-BE49-F238E27FC236}">
                    <a16:creationId xmlns="" xmlns:a16="http://schemas.microsoft.com/office/drawing/2014/main" id="{9918448F-94AE-204A-B0C3-BC30CA42D04C}"/>
                  </a:ext>
                </a:extLst>
              </p:cNvPr>
              <p:cNvSpPr txBox="1"/>
              <p:nvPr/>
            </p:nvSpPr>
            <p:spPr>
              <a:xfrm>
                <a:off x="17952453" y="18098093"/>
                <a:ext cx="640805" cy="338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GM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7AE33B09-8CAD-464C-896A-959D7253394A}"/>
                  </a:ext>
                </a:extLst>
              </p:cNvPr>
              <p:cNvSpPr txBox="1"/>
              <p:nvPr/>
            </p:nvSpPr>
            <p:spPr>
              <a:xfrm>
                <a:off x="23059202" y="16904064"/>
                <a:ext cx="606771" cy="338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HG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="" xmlns:a16="http://schemas.microsoft.com/office/drawing/2014/main" id="{97530A77-7272-594C-9C08-C96CC46D9059}"/>
                  </a:ext>
                </a:extLst>
              </p:cNvPr>
              <p:cNvSpPr txBox="1"/>
              <p:nvPr/>
            </p:nvSpPr>
            <p:spPr>
              <a:xfrm>
                <a:off x="19494322" y="17318656"/>
                <a:ext cx="2419063" cy="338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DOX sensitivity</a:t>
                </a:r>
              </a:p>
            </p:txBody>
          </p:sp>
          <p:sp>
            <p:nvSpPr>
              <p:cNvPr id="188" name="Up Arrow 187">
                <a:extLst>
                  <a:ext uri="{FF2B5EF4-FFF2-40B4-BE49-F238E27FC236}">
                    <a16:creationId xmlns="" xmlns:a16="http://schemas.microsoft.com/office/drawing/2014/main" id="{4461C86B-98E6-3E42-B577-0180B8BF81A3}"/>
                  </a:ext>
                </a:extLst>
              </p:cNvPr>
              <p:cNvSpPr/>
              <p:nvPr/>
            </p:nvSpPr>
            <p:spPr>
              <a:xfrm>
                <a:off x="21671472" y="17107349"/>
                <a:ext cx="329184" cy="548640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Up Arrow 188">
                <a:extLst>
                  <a:ext uri="{FF2B5EF4-FFF2-40B4-BE49-F238E27FC236}">
                    <a16:creationId xmlns="" xmlns:a16="http://schemas.microsoft.com/office/drawing/2014/main" id="{4A0847A0-7EE1-EE4B-92C8-ECF825543B02}"/>
                  </a:ext>
                </a:extLst>
              </p:cNvPr>
              <p:cNvSpPr/>
              <p:nvPr/>
            </p:nvSpPr>
            <p:spPr>
              <a:xfrm rot="10800000">
                <a:off x="19102713" y="17457228"/>
                <a:ext cx="329184" cy="548640"/>
              </a:xfrm>
              <a:prstGeom prst="up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8780613" y="16969777"/>
                <a:ext cx="184731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rot="16200000">
              <a:off x="14419192" y="14226573"/>
              <a:ext cx="2328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rial" charset="0"/>
                  <a:ea typeface="Arial" charset="0"/>
                  <a:cs typeface="Arial" charset="0"/>
                </a:rPr>
                <a:t>LVSD</a:t>
              </a:r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271323" y="25507"/>
            <a:ext cx="2613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Cell Viability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15968268" y="22740797"/>
            <a:ext cx="6283073" cy="4422394"/>
            <a:chOff x="444771" y="1303573"/>
            <a:chExt cx="7959534" cy="5554427"/>
          </a:xfrm>
        </p:grpSpPr>
        <p:graphicFrame>
          <p:nvGraphicFramePr>
            <p:cNvPr id="213" name="Chart 2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96389810"/>
                </p:ext>
              </p:extLst>
            </p:nvPr>
          </p:nvGraphicFramePr>
          <p:xfrm>
            <a:off x="444771" y="1719072"/>
            <a:ext cx="7959534" cy="5138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FBBDB249-01F4-5A4C-B242-79064011DAA6}"/>
                </a:ext>
              </a:extLst>
            </p:cNvPr>
            <p:cNvGrpSpPr/>
            <p:nvPr/>
          </p:nvGrpSpPr>
          <p:grpSpPr>
            <a:xfrm>
              <a:off x="2078182" y="2970416"/>
              <a:ext cx="2078182" cy="162892"/>
              <a:chOff x="9247309" y="5010912"/>
              <a:chExt cx="1725491" cy="158496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="" xmlns:a16="http://schemas.microsoft.com/office/drawing/2014/main" id="{480CCDB8-11EE-F54C-9447-A6E697ACE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="" xmlns:a16="http://schemas.microsoft.com/office/drawing/2014/main" id="{F2F22DCE-84CF-4E48-8644-B8340DB813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="" xmlns:a16="http://schemas.microsoft.com/office/drawing/2014/main" id="{E07702C7-8BE6-4C49-ABCA-E1944D7FE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TextBox 214">
              <a:extLst>
                <a:ext uri="{FF2B5EF4-FFF2-40B4-BE49-F238E27FC236}">
                  <a16:creationId xmlns="" xmlns:a16="http://schemas.microsoft.com/office/drawing/2014/main" id="{94EB02A6-CCB8-9F4F-AFA3-DD1ED88423D6}"/>
                </a:ext>
              </a:extLst>
            </p:cNvPr>
            <p:cNvSpPr txBox="1"/>
            <p:nvPr/>
          </p:nvSpPr>
          <p:spPr>
            <a:xfrm>
              <a:off x="2767227" y="2387223"/>
              <a:ext cx="1103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***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="" xmlns:a16="http://schemas.microsoft.com/office/drawing/2014/main" id="{13DE920F-7479-574D-A3D9-C94B515D313E}"/>
                </a:ext>
              </a:extLst>
            </p:cNvPr>
            <p:cNvGrpSpPr/>
            <p:nvPr/>
          </p:nvGrpSpPr>
          <p:grpSpPr>
            <a:xfrm>
              <a:off x="5628234" y="1841306"/>
              <a:ext cx="2078182" cy="162892"/>
              <a:chOff x="9247309" y="5010912"/>
              <a:chExt cx="1725491" cy="158496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="" xmlns:a16="http://schemas.microsoft.com/office/drawing/2014/main" id="{8E9B0722-C970-4A4A-9D19-A6BAC3B15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="" xmlns:a16="http://schemas.microsoft.com/office/drawing/2014/main" id="{3325CDB6-7C76-AE45-8A65-FE21B5D498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="" xmlns:a16="http://schemas.microsoft.com/office/drawing/2014/main" id="{8F1842D7-CDA4-D240-BC8F-3A5825FF3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7" name="TextBox 216">
              <a:extLst>
                <a:ext uri="{FF2B5EF4-FFF2-40B4-BE49-F238E27FC236}">
                  <a16:creationId xmlns="" xmlns:a16="http://schemas.microsoft.com/office/drawing/2014/main" id="{C32DEC70-F8A9-5E4C-8F42-BE57D439FB41}"/>
                </a:ext>
              </a:extLst>
            </p:cNvPr>
            <p:cNvSpPr txBox="1"/>
            <p:nvPr/>
          </p:nvSpPr>
          <p:spPr>
            <a:xfrm>
              <a:off x="6421905" y="130357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*</a:t>
              </a: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="" xmlns:a16="http://schemas.microsoft.com/office/drawing/2014/main" id="{E263F874-44A8-C740-BFA9-1BEBE4AA9933}"/>
                </a:ext>
              </a:extLst>
            </p:cNvPr>
            <p:cNvGrpSpPr/>
            <p:nvPr/>
          </p:nvGrpSpPr>
          <p:grpSpPr>
            <a:xfrm>
              <a:off x="5645377" y="2353065"/>
              <a:ext cx="1441223" cy="197004"/>
              <a:chOff x="9247309" y="5010912"/>
              <a:chExt cx="1725491" cy="158496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="" xmlns:a16="http://schemas.microsoft.com/office/drawing/2014/main" id="{AA2D3C9B-699E-6944-8DB4-D43EA565E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="" xmlns:a16="http://schemas.microsoft.com/office/drawing/2014/main" id="{6D048799-DE48-9F42-A40E-455F134268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="" xmlns:a16="http://schemas.microsoft.com/office/drawing/2014/main" id="{0908A54D-8E93-AA4E-8A24-0D3A1377F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>
              <a:extLst>
                <a:ext uri="{FF2B5EF4-FFF2-40B4-BE49-F238E27FC236}">
                  <a16:creationId xmlns="" xmlns:a16="http://schemas.microsoft.com/office/drawing/2014/main" id="{8F01C727-FDFD-C248-9922-DDB7F38CE14C}"/>
                </a:ext>
              </a:extLst>
            </p:cNvPr>
            <p:cNvSpPr txBox="1"/>
            <p:nvPr/>
          </p:nvSpPr>
          <p:spPr>
            <a:xfrm>
              <a:off x="6058810" y="1755961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*</a:t>
              </a:r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22299522" y="23101169"/>
            <a:ext cx="63037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4. Cell Viability </a:t>
            </a:r>
            <a:r>
              <a:rPr lang="en-US" sz="3200" dirty="0"/>
              <a:t>with PI staining </a:t>
            </a:r>
            <a:r>
              <a:rPr lang="en-US" sz="2800" dirty="0"/>
              <a:t>50,000 cells per sample, n = 4 (GM),  n =3 (HG),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cs typeface="Arial" panose="020B0604020202020204" pitchFamily="34" charset="0"/>
              </a:rPr>
              <a:t>DOX 0.1 </a:t>
            </a:r>
            <a:r>
              <a:rPr lang="en-US" sz="2800" dirty="0" err="1">
                <a:cs typeface="Arial" panose="020B0604020202020204" pitchFamily="34" charset="0"/>
              </a:rPr>
              <a:t>uM</a:t>
            </a:r>
            <a:r>
              <a:rPr lang="en-US" sz="2800" dirty="0">
                <a:cs typeface="Arial" panose="020B0604020202020204" pitchFamily="34" charset="0"/>
              </a:rPr>
              <a:t> for 24 hours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5353763" y="21554721"/>
            <a:ext cx="13677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2. South Asian haplogroup M (HG) is more sensitive to low-dose DOX treatment than African haplogroup L0 (GM).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15277999" y="27335430"/>
            <a:ext cx="1033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3. Low-dose DOX treatment increases mitochondrial oxidative stress in South Asian haplogroup M (HG).</a:t>
            </a:r>
          </a:p>
        </p:txBody>
      </p:sp>
      <p:graphicFrame>
        <p:nvGraphicFramePr>
          <p:cNvPr id="243" name="Chart 242">
            <a:extLst>
              <a:ext uri="{FF2B5EF4-FFF2-40B4-BE49-F238E27FC236}">
                <a16:creationId xmlns="" xmlns:a16="http://schemas.microsoft.com/office/drawing/2014/main" id="{101B5DC3-BCBD-6D4C-9C83-E229DA9B8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863141"/>
              </p:ext>
            </p:extLst>
          </p:nvPr>
        </p:nvGraphicFramePr>
        <p:xfrm>
          <a:off x="24983192" y="25176979"/>
          <a:ext cx="4209609" cy="3206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5645388" y="28383066"/>
            <a:ext cx="13558345" cy="4209009"/>
            <a:chOff x="15234815" y="24015426"/>
            <a:chExt cx="13558345" cy="4209009"/>
          </a:xfrm>
        </p:grpSpPr>
        <p:graphicFrame>
          <p:nvGraphicFramePr>
            <p:cNvPr id="239" name="Chart 23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11358656"/>
                </p:ext>
              </p:extLst>
            </p:nvPr>
          </p:nvGraphicFramePr>
          <p:xfrm>
            <a:off x="15234815" y="24152971"/>
            <a:ext cx="4376357" cy="40376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240" name="Chart 2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3453761"/>
                </p:ext>
              </p:extLst>
            </p:nvPr>
          </p:nvGraphicFramePr>
          <p:xfrm>
            <a:off x="19871778" y="24186797"/>
            <a:ext cx="4295620" cy="40376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241" name="Chart 24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99763389"/>
                </p:ext>
              </p:extLst>
            </p:nvPr>
          </p:nvGraphicFramePr>
          <p:xfrm>
            <a:off x="24428004" y="24186798"/>
            <a:ext cx="4365156" cy="40376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pSp>
          <p:nvGrpSpPr>
            <p:cNvPr id="244" name="Group 243">
              <a:extLst>
                <a:ext uri="{FF2B5EF4-FFF2-40B4-BE49-F238E27FC236}">
                  <a16:creationId xmlns="" xmlns:a16="http://schemas.microsoft.com/office/drawing/2014/main" id="{553488F4-DDFB-A74B-9B36-4B463DEF5056}"/>
                </a:ext>
              </a:extLst>
            </p:cNvPr>
            <p:cNvGrpSpPr/>
            <p:nvPr/>
          </p:nvGrpSpPr>
          <p:grpSpPr>
            <a:xfrm>
              <a:off x="18359417" y="24556518"/>
              <a:ext cx="762268" cy="216937"/>
              <a:chOff x="9247309" y="5010912"/>
              <a:chExt cx="1725491" cy="158496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="" xmlns:a16="http://schemas.microsoft.com/office/drawing/2014/main" id="{C0EB0C6D-711F-9D47-8759-AB613E8C08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="" xmlns:a16="http://schemas.microsoft.com/office/drawing/2014/main" id="{92BBF13C-B9CA-0A4F-BD37-7C552FA14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="" xmlns:a16="http://schemas.microsoft.com/office/drawing/2014/main" id="{B01B0E74-CF73-8E46-A16C-7FC0B1D9A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" name="TextBox 244">
              <a:extLst>
                <a:ext uri="{FF2B5EF4-FFF2-40B4-BE49-F238E27FC236}">
                  <a16:creationId xmlns="" xmlns:a16="http://schemas.microsoft.com/office/drawing/2014/main" id="{073DE474-4C68-1A42-810A-418E5C9A660C}"/>
                </a:ext>
              </a:extLst>
            </p:cNvPr>
            <p:cNvSpPr txBox="1"/>
            <p:nvPr/>
          </p:nvSpPr>
          <p:spPr>
            <a:xfrm>
              <a:off x="18459241" y="24015426"/>
              <a:ext cx="562619" cy="963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*</a:t>
              </a:r>
            </a:p>
          </p:txBody>
        </p:sp>
        <p:sp>
          <p:nvSpPr>
            <p:cNvPr id="236" name="Up Arrow 235">
              <a:extLst>
                <a:ext uri="{FF2B5EF4-FFF2-40B4-BE49-F238E27FC236}">
                  <a16:creationId xmlns="" xmlns:a16="http://schemas.microsoft.com/office/drawing/2014/main" id="{92444560-F15B-194D-8A93-9956661B7E20}"/>
                </a:ext>
              </a:extLst>
            </p:cNvPr>
            <p:cNvSpPr/>
            <p:nvPr/>
          </p:nvSpPr>
          <p:spPr>
            <a:xfrm>
              <a:off x="19556956" y="25226119"/>
              <a:ext cx="285105" cy="636347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15525581" y="32299687"/>
            <a:ext cx="1315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5. FACS analysis  </a:t>
            </a:r>
            <a:r>
              <a:rPr lang="en-US" sz="2800" dirty="0"/>
              <a:t>50,000 cells per sample, n =3,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cs typeface="Arial" panose="020B0604020202020204" pitchFamily="34" charset="0"/>
              </a:rPr>
              <a:t>DOX 0.1 </a:t>
            </a:r>
            <a:r>
              <a:rPr lang="en-US" sz="2800" dirty="0" err="1">
                <a:cs typeface="Arial" panose="020B0604020202020204" pitchFamily="34" charset="0"/>
              </a:rPr>
              <a:t>uM</a:t>
            </a:r>
            <a:r>
              <a:rPr lang="en-US" sz="2800" dirty="0">
                <a:cs typeface="Arial" panose="020B0604020202020204" pitchFamily="34" charset="0"/>
              </a:rPr>
              <a:t> for 24 hours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9664654" y="7168928"/>
            <a:ext cx="13930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4. Low-dose DOX treatment significantly decreases basal cell respiration and likely decreases ATP-linked, CII-driven, and </a:t>
            </a:r>
            <a:r>
              <a:rPr lang="en-US" sz="3600" b="1" dirty="0" smtClean="0"/>
              <a:t>maximum </a:t>
            </a:r>
            <a:r>
              <a:rPr lang="en-US" sz="3600" b="1" dirty="0"/>
              <a:t>respiration in haplogroup M (HG), </a:t>
            </a:r>
            <a:r>
              <a:rPr lang="en-US" sz="3600" b="1" dirty="0" smtClean="0"/>
              <a:t>but had </a:t>
            </a:r>
            <a:r>
              <a:rPr lang="en-US" sz="3600" b="1" dirty="0"/>
              <a:t>no effect on haplogroup L0 (GM).</a:t>
            </a:r>
          </a:p>
        </p:txBody>
      </p:sp>
      <p:graphicFrame>
        <p:nvGraphicFramePr>
          <p:cNvPr id="271" name="Chart 270">
            <a:extLst>
              <a:ext uri="{FF2B5EF4-FFF2-40B4-BE49-F238E27FC236}">
                <a16:creationId xmlns="" xmlns:a16="http://schemas.microsoft.com/office/drawing/2014/main" id="{00000000-0008-0000-0B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388833"/>
              </p:ext>
            </p:extLst>
          </p:nvPr>
        </p:nvGraphicFramePr>
        <p:xfrm>
          <a:off x="30195969" y="8519547"/>
          <a:ext cx="13133113" cy="7062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96" name="Rectangle 295"/>
          <p:cNvSpPr/>
          <p:nvPr/>
        </p:nvSpPr>
        <p:spPr>
          <a:xfrm>
            <a:off x="30433320" y="15210034"/>
            <a:ext cx="12799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6. High resolution </a:t>
            </a:r>
            <a:r>
              <a:rPr lang="en-US" sz="3200" b="1" dirty="0" err="1"/>
              <a:t>respirometry</a:t>
            </a:r>
            <a:r>
              <a:rPr lang="en-US" sz="3200" b="1" dirty="0"/>
              <a:t> analysis </a:t>
            </a:r>
            <a:r>
              <a:rPr lang="en-US" sz="2800" dirty="0"/>
              <a:t>LCL cells were </a:t>
            </a:r>
            <a:r>
              <a:rPr lang="en-US" sz="2800" dirty="0" err="1"/>
              <a:t>permeablized</a:t>
            </a:r>
            <a:r>
              <a:rPr lang="en-US" sz="2800" dirty="0"/>
              <a:t> with </a:t>
            </a:r>
            <a:r>
              <a:rPr lang="en-US" sz="2800" dirty="0" err="1"/>
              <a:t>digitonin</a:t>
            </a:r>
            <a:r>
              <a:rPr lang="en-US" sz="2800" dirty="0"/>
              <a:t>. DOX treatment : 0.1 </a:t>
            </a:r>
            <a:r>
              <a:rPr lang="en-US" sz="2800" dirty="0" err="1"/>
              <a:t>uM</a:t>
            </a:r>
            <a:r>
              <a:rPr lang="en-US" sz="2800" dirty="0"/>
              <a:t> for 24 hours, n = 4</a:t>
            </a:r>
          </a:p>
        </p:txBody>
      </p:sp>
      <p:grpSp>
        <p:nvGrpSpPr>
          <p:cNvPr id="297" name="Group 296"/>
          <p:cNvGrpSpPr/>
          <p:nvPr/>
        </p:nvGrpSpPr>
        <p:grpSpPr>
          <a:xfrm>
            <a:off x="30603087" y="17853993"/>
            <a:ext cx="12192001" cy="2747865"/>
            <a:chOff x="-1" y="919065"/>
            <a:chExt cx="12192001" cy="2747865"/>
          </a:xfrm>
        </p:grpSpPr>
        <p:graphicFrame>
          <p:nvGraphicFramePr>
            <p:cNvPr id="298" name="Chart 297">
              <a:extLst>
                <a:ext uri="{FF2B5EF4-FFF2-40B4-BE49-F238E27FC236}">
                  <a16:creationId xmlns="" xmlns:a16="http://schemas.microsoft.com/office/drawing/2014/main" id="{AC8FB7C3-C041-DA48-B87F-C527274E650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34822981"/>
                </p:ext>
              </p:extLst>
            </p:nvPr>
          </p:nvGraphicFramePr>
          <p:xfrm>
            <a:off x="-1" y="919065"/>
            <a:ext cx="4310743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299" name="Chart 298">
              <a:extLst>
                <a:ext uri="{FF2B5EF4-FFF2-40B4-BE49-F238E27FC236}">
                  <a16:creationId xmlns="" xmlns:a16="http://schemas.microsoft.com/office/drawing/2014/main" id="{5346F686-230C-B748-BDCB-E3E5647EF3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24422565"/>
                </p:ext>
              </p:extLst>
            </p:nvPr>
          </p:nvGraphicFramePr>
          <p:xfrm>
            <a:off x="4161454" y="919065"/>
            <a:ext cx="4030824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graphicFrame>
          <p:nvGraphicFramePr>
            <p:cNvPr id="300" name="Chart 299">
              <a:extLst>
                <a:ext uri="{FF2B5EF4-FFF2-40B4-BE49-F238E27FC236}">
                  <a16:creationId xmlns="" xmlns:a16="http://schemas.microsoft.com/office/drawing/2014/main" id="{CB097203-383C-D645-86B1-28AF3BFC6FD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3956355"/>
                </p:ext>
              </p:extLst>
            </p:nvPr>
          </p:nvGraphicFramePr>
          <p:xfrm>
            <a:off x="8124761" y="923730"/>
            <a:ext cx="4067239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301" name="TextBox 300">
              <a:extLst>
                <a:ext uri="{FF2B5EF4-FFF2-40B4-BE49-F238E27FC236}">
                  <a16:creationId xmlns="" xmlns:a16="http://schemas.microsoft.com/office/drawing/2014/main" id="{F6BE1785-F4CE-2742-8CAD-ECCC1332404B}"/>
                </a:ext>
              </a:extLst>
            </p:cNvPr>
            <p:cNvSpPr txBox="1"/>
            <p:nvPr/>
          </p:nvSpPr>
          <p:spPr>
            <a:xfrm>
              <a:off x="2861276" y="986026"/>
              <a:ext cx="466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="" xmlns:a16="http://schemas.microsoft.com/office/drawing/2014/main" id="{C3618BA8-1503-2943-AE29-4A64363E9F1F}"/>
                </a:ext>
              </a:extLst>
            </p:cNvPr>
            <p:cNvGrpSpPr/>
            <p:nvPr/>
          </p:nvGrpSpPr>
          <p:grpSpPr>
            <a:xfrm>
              <a:off x="1164628" y="1411451"/>
              <a:ext cx="1981484" cy="162892"/>
              <a:chOff x="9247309" y="5010912"/>
              <a:chExt cx="1725491" cy="158496"/>
            </a:xfrm>
          </p:grpSpPr>
          <p:cxnSp>
            <p:nvCxnSpPr>
              <p:cNvPr id="311" name="Straight Connector 310">
                <a:extLst>
                  <a:ext uri="{FF2B5EF4-FFF2-40B4-BE49-F238E27FC236}">
                    <a16:creationId xmlns="" xmlns:a16="http://schemas.microsoft.com/office/drawing/2014/main" id="{37DC9A8E-BF8E-804B-9892-38C8A4C05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="" xmlns:a16="http://schemas.microsoft.com/office/drawing/2014/main" id="{BBF13645-6127-C34F-8BB6-DED9792DA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="" xmlns:a16="http://schemas.microsoft.com/office/drawing/2014/main" id="{907D17AE-881E-C54D-9F41-76AD0E2D83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3" name="Group 302">
              <a:extLst>
                <a:ext uri="{FF2B5EF4-FFF2-40B4-BE49-F238E27FC236}">
                  <a16:creationId xmlns="" xmlns:a16="http://schemas.microsoft.com/office/drawing/2014/main" id="{413D3CA6-FA05-5D4D-A4C9-04D772BD59A7}"/>
                </a:ext>
              </a:extLst>
            </p:cNvPr>
            <p:cNvGrpSpPr/>
            <p:nvPr/>
          </p:nvGrpSpPr>
          <p:grpSpPr>
            <a:xfrm>
              <a:off x="5152196" y="1411451"/>
              <a:ext cx="782073" cy="212075"/>
              <a:chOff x="9247309" y="5010912"/>
              <a:chExt cx="1725491" cy="158496"/>
            </a:xfrm>
          </p:grpSpPr>
          <p:cxnSp>
            <p:nvCxnSpPr>
              <p:cNvPr id="308" name="Straight Connector 307">
                <a:extLst>
                  <a:ext uri="{FF2B5EF4-FFF2-40B4-BE49-F238E27FC236}">
                    <a16:creationId xmlns="" xmlns:a16="http://schemas.microsoft.com/office/drawing/2014/main" id="{66CD5CA7-2ECA-A545-8339-6A1B26A68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309" y="5010912"/>
                <a:ext cx="1725491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="" xmlns:a16="http://schemas.microsoft.com/office/drawing/2014/main" id="{2E884DC1-B327-BC46-B8D1-5B35329B4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72800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="" xmlns:a16="http://schemas.microsoft.com/office/drawing/2014/main" id="{066EC7F4-19D4-4746-960A-8884401C9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09" y="5010912"/>
                <a:ext cx="0" cy="15849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4" name="TextBox 303">
              <a:extLst>
                <a:ext uri="{FF2B5EF4-FFF2-40B4-BE49-F238E27FC236}">
                  <a16:creationId xmlns="" xmlns:a16="http://schemas.microsoft.com/office/drawing/2014/main" id="{2EE2CB9D-7ADD-DA4B-9949-A25A8BC384EE}"/>
                </a:ext>
              </a:extLst>
            </p:cNvPr>
            <p:cNvSpPr txBox="1"/>
            <p:nvPr/>
          </p:nvSpPr>
          <p:spPr>
            <a:xfrm>
              <a:off x="5276606" y="977195"/>
              <a:ext cx="466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sp>
          <p:nvSpPr>
            <p:cNvPr id="306" name="Up Arrow 305">
              <a:extLst>
                <a:ext uri="{FF2B5EF4-FFF2-40B4-BE49-F238E27FC236}">
                  <a16:creationId xmlns="" xmlns:a16="http://schemas.microsoft.com/office/drawing/2014/main" id="{86FA8CD7-CF01-F743-96CE-4321BE56CEBE}"/>
                </a:ext>
              </a:extLst>
            </p:cNvPr>
            <p:cNvSpPr/>
            <p:nvPr/>
          </p:nvSpPr>
          <p:spPr>
            <a:xfrm rot="10800000">
              <a:off x="2706249" y="1473967"/>
              <a:ext cx="248731" cy="54864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7" name="Up Arrow 306">
              <a:extLst>
                <a:ext uri="{FF2B5EF4-FFF2-40B4-BE49-F238E27FC236}">
                  <a16:creationId xmlns="" xmlns:a16="http://schemas.microsoft.com/office/drawing/2014/main" id="{9F0FE41A-4518-C146-B6FB-C776D039CA09}"/>
                </a:ext>
              </a:extLst>
            </p:cNvPr>
            <p:cNvSpPr/>
            <p:nvPr/>
          </p:nvSpPr>
          <p:spPr>
            <a:xfrm>
              <a:off x="5536863" y="1623526"/>
              <a:ext cx="248731" cy="54864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29664654" y="16340266"/>
            <a:ext cx="14226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Arial" charset="0"/>
                <a:cs typeface="Arial" charset="0"/>
              </a:rPr>
              <a:t>5. CI activity in haplogroup M (HG) is significantly low and low-dose DOX treatment increases CII activity in haplogroup </a:t>
            </a:r>
            <a:r>
              <a:rPr lang="en-US" sz="3600" b="1" dirty="0" smtClean="0">
                <a:ea typeface="Arial" charset="0"/>
                <a:cs typeface="Arial" charset="0"/>
              </a:rPr>
              <a:t>L0 </a:t>
            </a:r>
            <a:r>
              <a:rPr lang="en-US" sz="3600" b="1" dirty="0">
                <a:ea typeface="Arial" charset="0"/>
                <a:cs typeface="Arial" charset="0"/>
              </a:rPr>
              <a:t>(GM) </a:t>
            </a:r>
            <a:r>
              <a:rPr lang="en-US" sz="3600" b="1" dirty="0" smtClean="0">
                <a:ea typeface="Arial" charset="0"/>
                <a:cs typeface="Arial" charset="0"/>
              </a:rPr>
              <a:t>but not in M (HG).</a:t>
            </a:r>
            <a:endParaRPr lang="en-US" sz="3600" b="1" dirty="0">
              <a:ea typeface="Arial" charset="0"/>
              <a:cs typeface="Arial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29915714" y="20554867"/>
            <a:ext cx="1364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7. </a:t>
            </a:r>
            <a:r>
              <a:rPr lang="en-US" sz="3200" b="1" dirty="0">
                <a:ea typeface="Arial" charset="0"/>
                <a:cs typeface="Arial" charset="0"/>
              </a:rPr>
              <a:t>Electron transport chain (ETC) activity analysis </a:t>
            </a:r>
            <a:r>
              <a:rPr lang="en-US" sz="2800" dirty="0">
                <a:cs typeface="Arial" panose="020B0604020202020204" pitchFamily="34" charset="0"/>
              </a:rPr>
              <a:t>DOX 0.1 </a:t>
            </a:r>
            <a:r>
              <a:rPr lang="en-US" sz="2800" dirty="0" err="1">
                <a:cs typeface="Arial" panose="020B0604020202020204" pitchFamily="34" charset="0"/>
              </a:rPr>
              <a:t>uM</a:t>
            </a:r>
            <a:r>
              <a:rPr lang="en-US" sz="2800" dirty="0">
                <a:cs typeface="Arial" panose="020B0604020202020204" pitchFamily="34" charset="0"/>
              </a:rPr>
              <a:t> for 24 hours, n = 4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="" xmlns:a16="http://schemas.microsoft.com/office/drawing/2014/main" id="{9E6EB4F5-7799-CB4F-833B-009A1E8117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543" y="12784574"/>
            <a:ext cx="14240778" cy="7472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467" y="20388188"/>
            <a:ext cx="13960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Fig 1. The world map of mitochondrial DNA haplogroups </a:t>
            </a:r>
          </a:p>
          <a:p>
            <a:r>
              <a:rPr lang="en-US" sz="2800" dirty="0"/>
              <a:t>Cited from Toomas </a:t>
            </a:r>
            <a:r>
              <a:rPr lang="en-US" sz="2800" dirty="0" err="1"/>
              <a:t>Kivisild</a:t>
            </a:r>
            <a:r>
              <a:rPr lang="en-US" sz="2800" dirty="0"/>
              <a:t>. 2015. Maternal ancestry and population history from whole mitochondrial genomes. Investigative Genetics 6:3 </a:t>
            </a:r>
            <a:r>
              <a:rPr lang="en-US" sz="2800" dirty="0">
                <a:hlinkClick r:id="rId18"/>
              </a:rPr>
              <a:t>https://doi.org/10.1186/s13323-015-0022-2</a:t>
            </a:r>
            <a:r>
              <a:rPr lang="en-US" sz="2800" b="1" dirty="0"/>
              <a:t> 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15100300" y="7159922"/>
            <a:ext cx="1431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1. Mitochondrial DNA haplogroups </a:t>
            </a:r>
            <a:r>
              <a:rPr lang="en-US" sz="3600" b="1" dirty="0" smtClean="0"/>
              <a:t>show a range of sensitivities to DOX </a:t>
            </a:r>
            <a:r>
              <a:rPr lang="en-US" sz="3600" b="1" dirty="0"/>
              <a:t>cardiac toxicity in AML patients.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290" y="8341643"/>
            <a:ext cx="4967751" cy="5392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873" y="8345945"/>
            <a:ext cx="5166368" cy="54133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969" y="11370078"/>
            <a:ext cx="3273376" cy="2351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994" y="8372104"/>
            <a:ext cx="3226166" cy="2750344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15251613" y="13761113"/>
            <a:ext cx="14082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Fig 2. Mitochondrial genome-wide association study </a:t>
            </a:r>
            <a:r>
              <a:rPr lang="en-US" sz="2800" dirty="0"/>
              <a:t>(A) Haplogroup frequency (B) Macrohaplogroup analysis of LVSD</a:t>
            </a:r>
            <a:r>
              <a:rPr lang="en-US" sz="2800" b="1" dirty="0"/>
              <a:t> </a:t>
            </a:r>
            <a:r>
              <a:rPr lang="en-US" sz="2800" dirty="0"/>
              <a:t>(C)</a:t>
            </a:r>
            <a:r>
              <a:rPr lang="en-US" sz="2800" b="1" dirty="0"/>
              <a:t> </a:t>
            </a:r>
            <a:r>
              <a:rPr lang="en-US" sz="2800" dirty="0"/>
              <a:t>LVSD distribution (D) </a:t>
            </a:r>
            <a:r>
              <a:rPr lang="en-US" sz="2800" dirty="0" err="1"/>
              <a:t>Microhaplogroup</a:t>
            </a:r>
            <a:r>
              <a:rPr lang="en-US" sz="2800" dirty="0"/>
              <a:t> analysis: T1 vs T2 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15277873" y="8260153"/>
            <a:ext cx="58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40" name="TextBox 139"/>
          <p:cNvSpPr txBox="1"/>
          <p:nvPr/>
        </p:nvSpPr>
        <p:spPr>
          <a:xfrm flipH="1">
            <a:off x="20783682" y="8260378"/>
            <a:ext cx="58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41" name="TextBox 140"/>
          <p:cNvSpPr txBox="1"/>
          <p:nvPr/>
        </p:nvSpPr>
        <p:spPr>
          <a:xfrm flipH="1">
            <a:off x="25978306" y="8310202"/>
            <a:ext cx="54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42" name="TextBox 141"/>
          <p:cNvSpPr txBox="1"/>
          <p:nvPr/>
        </p:nvSpPr>
        <p:spPr>
          <a:xfrm flipH="1">
            <a:off x="25959587" y="11248851"/>
            <a:ext cx="58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grpSp>
        <p:nvGrpSpPr>
          <p:cNvPr id="232" name="Group 231"/>
          <p:cNvGrpSpPr/>
          <p:nvPr/>
        </p:nvGrpSpPr>
        <p:grpSpPr>
          <a:xfrm>
            <a:off x="29690393" y="8930406"/>
            <a:ext cx="10076669" cy="4293419"/>
            <a:chOff x="29690393" y="8930406"/>
            <a:chExt cx="10076669" cy="4293419"/>
          </a:xfrm>
        </p:grpSpPr>
        <p:grpSp>
          <p:nvGrpSpPr>
            <p:cNvPr id="21" name="Group 20"/>
            <p:cNvGrpSpPr/>
            <p:nvPr/>
          </p:nvGrpSpPr>
          <p:grpSpPr>
            <a:xfrm>
              <a:off x="31073632" y="11350203"/>
              <a:ext cx="843763" cy="1583119"/>
              <a:chOff x="30952612" y="11737495"/>
              <a:chExt cx="843763" cy="1583119"/>
            </a:xfrm>
          </p:grpSpPr>
          <p:sp>
            <p:nvSpPr>
              <p:cNvPr id="272" name="Up Arrow 271">
                <a:extLst>
                  <a:ext uri="{FF2B5EF4-FFF2-40B4-BE49-F238E27FC236}">
                    <a16:creationId xmlns="" xmlns:a16="http://schemas.microsoft.com/office/drawing/2014/main" id="{820391D5-FA84-904A-BAC7-58F44DD8F01A}"/>
                  </a:ext>
                </a:extLst>
              </p:cNvPr>
              <p:cNvSpPr/>
              <p:nvPr/>
            </p:nvSpPr>
            <p:spPr>
              <a:xfrm rot="10800000">
                <a:off x="31523325" y="12593766"/>
                <a:ext cx="273050" cy="726848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="" xmlns:a16="http://schemas.microsoft.com/office/drawing/2014/main" id="{5CFBD1C7-3AD5-AA42-BBB2-1CCF1B3ACA2E}"/>
                  </a:ext>
                </a:extLst>
              </p:cNvPr>
              <p:cNvSpPr txBox="1"/>
              <p:nvPr/>
            </p:nvSpPr>
            <p:spPr>
              <a:xfrm>
                <a:off x="31085612" y="11737495"/>
                <a:ext cx="454364" cy="856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*</a:t>
                </a: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="" xmlns:a16="http://schemas.microsoft.com/office/drawing/2014/main" id="{FBC1D984-70CC-1941-87E2-A58EF9D14F96}"/>
                  </a:ext>
                </a:extLst>
              </p:cNvPr>
              <p:cNvGrpSpPr/>
              <p:nvPr/>
            </p:nvGrpSpPr>
            <p:grpSpPr>
              <a:xfrm>
                <a:off x="30952612" y="12234092"/>
                <a:ext cx="731749" cy="205565"/>
                <a:chOff x="9247309" y="5010905"/>
                <a:chExt cx="1725493" cy="158503"/>
              </a:xfrm>
            </p:grpSpPr>
            <p:cxnSp>
              <p:nvCxnSpPr>
                <p:cNvPr id="290" name="Straight Connector 289">
                  <a:extLst>
                    <a:ext uri="{FF2B5EF4-FFF2-40B4-BE49-F238E27FC236}">
                      <a16:creationId xmlns="" xmlns:a16="http://schemas.microsoft.com/office/drawing/2014/main" id="{1C3C3CDF-326E-C446-BC87-01CAE1AA9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7311" y="5010905"/>
                  <a:ext cx="1725491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="" xmlns:a16="http://schemas.microsoft.com/office/drawing/2014/main" id="{A55FB79C-B889-9C46-B190-A1AF06477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2800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="" xmlns:a16="http://schemas.microsoft.com/office/drawing/2014/main" id="{29108ED5-6BD3-1049-A2EF-486FC3C3B6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7309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35470273" y="10374204"/>
              <a:ext cx="4296789" cy="2151689"/>
              <a:chOff x="35227542" y="10606838"/>
              <a:chExt cx="4296789" cy="2151689"/>
            </a:xfrm>
          </p:grpSpPr>
          <p:sp>
            <p:nvSpPr>
              <p:cNvPr id="273" name="Up Arrow 272">
                <a:extLst>
                  <a:ext uri="{FF2B5EF4-FFF2-40B4-BE49-F238E27FC236}">
                    <a16:creationId xmlns="" xmlns:a16="http://schemas.microsoft.com/office/drawing/2014/main" id="{577E4AA9-11FB-6944-900A-91EAAE09DDBF}"/>
                  </a:ext>
                </a:extLst>
              </p:cNvPr>
              <p:cNvSpPr/>
              <p:nvPr/>
            </p:nvSpPr>
            <p:spPr>
              <a:xfrm rot="5400000">
                <a:off x="35363922" y="11076163"/>
                <a:ext cx="329523" cy="602283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4" name="Up Arrow 273">
                <a:extLst>
                  <a:ext uri="{FF2B5EF4-FFF2-40B4-BE49-F238E27FC236}">
                    <a16:creationId xmlns="" xmlns:a16="http://schemas.microsoft.com/office/drawing/2014/main" id="{49C3D692-BCF5-6E4C-BB06-5F7F3D765AE1}"/>
                  </a:ext>
                </a:extLst>
              </p:cNvPr>
              <p:cNvSpPr/>
              <p:nvPr/>
            </p:nvSpPr>
            <p:spPr>
              <a:xfrm rot="5400000">
                <a:off x="36597763" y="10470458"/>
                <a:ext cx="329523" cy="602283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5" name="Up Arrow 274">
                <a:extLst>
                  <a:ext uri="{FF2B5EF4-FFF2-40B4-BE49-F238E27FC236}">
                    <a16:creationId xmlns="" xmlns:a16="http://schemas.microsoft.com/office/drawing/2014/main" id="{458FEBC4-D2D0-2E48-9A4B-FE6DE00D5345}"/>
                  </a:ext>
                </a:extLst>
              </p:cNvPr>
              <p:cNvSpPr/>
              <p:nvPr/>
            </p:nvSpPr>
            <p:spPr>
              <a:xfrm rot="5400000">
                <a:off x="38836910" y="12292624"/>
                <a:ext cx="329523" cy="602283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6" name="Up Arrow 275">
                <a:extLst>
                  <a:ext uri="{FF2B5EF4-FFF2-40B4-BE49-F238E27FC236}">
                    <a16:creationId xmlns="" xmlns:a16="http://schemas.microsoft.com/office/drawing/2014/main" id="{029A0B2C-B9CC-F64D-AB63-C905E4094809}"/>
                  </a:ext>
                </a:extLst>
              </p:cNvPr>
              <p:cNvSpPr/>
              <p:nvPr/>
            </p:nvSpPr>
            <p:spPr>
              <a:xfrm rot="5400000">
                <a:off x="37685221" y="10470459"/>
                <a:ext cx="329523" cy="602283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="" xmlns:a16="http://schemas.microsoft.com/office/drawing/2014/main" id="{0E877EDD-F9D0-6544-9588-5BCD75400961}"/>
                  </a:ext>
                </a:extLst>
              </p:cNvPr>
              <p:cNvSpPr txBox="1"/>
              <p:nvPr/>
            </p:nvSpPr>
            <p:spPr>
              <a:xfrm>
                <a:off x="38806975" y="11665504"/>
                <a:ext cx="454364" cy="856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*</a:t>
                </a: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="" xmlns:a16="http://schemas.microsoft.com/office/drawing/2014/main" id="{E6D28D64-49FE-394A-BD2D-83C8C2693C5E}"/>
                  </a:ext>
                </a:extLst>
              </p:cNvPr>
              <p:cNvGrpSpPr/>
              <p:nvPr/>
            </p:nvGrpSpPr>
            <p:grpSpPr>
              <a:xfrm>
                <a:off x="38794291" y="12158203"/>
                <a:ext cx="508523" cy="229488"/>
                <a:chOff x="9247309" y="5010912"/>
                <a:chExt cx="1725491" cy="158496"/>
              </a:xfrm>
            </p:grpSpPr>
            <p:cxnSp>
              <p:nvCxnSpPr>
                <p:cNvPr id="287" name="Straight Connector 286">
                  <a:extLst>
                    <a:ext uri="{FF2B5EF4-FFF2-40B4-BE49-F238E27FC236}">
                      <a16:creationId xmlns="" xmlns:a16="http://schemas.microsoft.com/office/drawing/2014/main" id="{32C6BA8D-FC95-E644-88D2-D19E53CA7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7309" y="5010912"/>
                  <a:ext cx="1725491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="" xmlns:a16="http://schemas.microsoft.com/office/drawing/2014/main" id="{7E3EEEB6-F1BF-3A45-AFE2-1C705A6930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2800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="" xmlns:a16="http://schemas.microsoft.com/office/drawing/2014/main" id="{9A7B8DA3-01B8-AE4A-801B-B270A2F00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7309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="" xmlns:a16="http://schemas.microsoft.com/office/drawing/2014/main" id="{681FC7AD-E247-954F-A6FD-9179A1B2B8C4}"/>
                  </a:ext>
                </a:extLst>
              </p:cNvPr>
              <p:cNvGrpSpPr/>
              <p:nvPr/>
            </p:nvGrpSpPr>
            <p:grpSpPr>
              <a:xfrm>
                <a:off x="38794291" y="11740910"/>
                <a:ext cx="730040" cy="247790"/>
                <a:chOff x="9247309" y="5010912"/>
                <a:chExt cx="1725491" cy="158496"/>
              </a:xfrm>
            </p:grpSpPr>
            <p:cxnSp>
              <p:nvCxnSpPr>
                <p:cNvPr id="284" name="Straight Connector 283">
                  <a:extLst>
                    <a:ext uri="{FF2B5EF4-FFF2-40B4-BE49-F238E27FC236}">
                      <a16:creationId xmlns="" xmlns:a16="http://schemas.microsoft.com/office/drawing/2014/main" id="{D101260D-DF1F-DB48-B1A9-5602130E73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7309" y="5010912"/>
                  <a:ext cx="1725491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="" xmlns:a16="http://schemas.microsoft.com/office/drawing/2014/main" id="{67C82859-CE03-7948-B435-A11B14968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2800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="" xmlns:a16="http://schemas.microsoft.com/office/drawing/2014/main" id="{AD9D99E7-0ED3-3340-A8B4-EA1D088FF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7309" y="5010912"/>
                  <a:ext cx="0" cy="15849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TextBox 281">
                <a:extLst>
                  <a:ext uri="{FF2B5EF4-FFF2-40B4-BE49-F238E27FC236}">
                    <a16:creationId xmlns="" xmlns:a16="http://schemas.microsoft.com/office/drawing/2014/main" id="{190350E6-2F47-C945-BB97-BA7B4D4A36F9}"/>
                  </a:ext>
                </a:extLst>
              </p:cNvPr>
              <p:cNvSpPr txBox="1"/>
              <p:nvPr/>
            </p:nvSpPr>
            <p:spPr>
              <a:xfrm>
                <a:off x="38951358" y="11206545"/>
                <a:ext cx="454364" cy="856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*</a:t>
                </a:r>
              </a:p>
            </p:txBody>
          </p:sp>
        </p:grpSp>
        <p:sp>
          <p:nvSpPr>
            <p:cNvPr id="283" name="TextBox 282">
              <a:extLst>
                <a:ext uri="{FF2B5EF4-FFF2-40B4-BE49-F238E27FC236}">
                  <a16:creationId xmlns="" xmlns:a16="http://schemas.microsoft.com/office/drawing/2014/main" id="{19FE8323-CE3B-B941-A13E-1A29A0985668}"/>
                </a:ext>
              </a:extLst>
            </p:cNvPr>
            <p:cNvSpPr txBox="1"/>
            <p:nvPr/>
          </p:nvSpPr>
          <p:spPr>
            <a:xfrm>
              <a:off x="35528683" y="9326960"/>
              <a:ext cx="191043" cy="448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17787EDB-AB32-C34A-9BD5-8273C9218CF9}"/>
                </a:ext>
              </a:extLst>
            </p:cNvPr>
            <p:cNvSpPr/>
            <p:nvPr/>
          </p:nvSpPr>
          <p:spPr>
            <a:xfrm>
              <a:off x="35899967" y="12495252"/>
              <a:ext cx="634482" cy="68020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17787EDB-AB32-C34A-9BD5-8273C9218CF9}"/>
                </a:ext>
              </a:extLst>
            </p:cNvPr>
            <p:cNvSpPr/>
            <p:nvPr/>
          </p:nvSpPr>
          <p:spPr>
            <a:xfrm>
              <a:off x="37104373" y="12355234"/>
              <a:ext cx="634482" cy="68020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17787EDB-AB32-C34A-9BD5-8273C9218CF9}"/>
                </a:ext>
              </a:extLst>
            </p:cNvPr>
            <p:cNvSpPr/>
            <p:nvPr/>
          </p:nvSpPr>
          <p:spPr>
            <a:xfrm>
              <a:off x="38184285" y="12407231"/>
              <a:ext cx="634482" cy="68020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27805293" y="10815506"/>
              <a:ext cx="42934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OCR</a:t>
              </a:r>
              <a:r>
                <a:rPr lang="en-US" sz="2800" b="1" dirty="0"/>
                <a:t>, </a:t>
              </a:r>
              <a:r>
                <a:rPr lang="en-US" sz="2800" b="1" dirty="0" err="1"/>
                <a:t>pmol</a:t>
              </a:r>
              <a:r>
                <a:rPr lang="en-US" sz="2800" b="1" dirty="0"/>
                <a:t>/sec/million cells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CE940F4-16BB-2844-81AD-5719EB197179}"/>
              </a:ext>
            </a:extLst>
          </p:cNvPr>
          <p:cNvSpPr txBox="1"/>
          <p:nvPr/>
        </p:nvSpPr>
        <p:spPr>
          <a:xfrm rot="16200000">
            <a:off x="29015311" y="18907038"/>
            <a:ext cx="2528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nmol/min/mg protein</a:t>
            </a:r>
          </a:p>
        </p:txBody>
      </p:sp>
    </p:spTree>
    <p:extLst>
      <p:ext uri="{BB962C8B-B14F-4D97-AF65-F5344CB8AC3E}">
        <p14:creationId xmlns:p14="http://schemas.microsoft.com/office/powerpoint/2010/main" val="319524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35086</TotalTime>
  <Words>1042</Words>
  <Application>Microsoft Macintosh PowerPoint</Application>
  <PresentationFormat>Custom</PresentationFormat>
  <Paragraphs>70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Biomedical Library</dc:creator>
  <cp:lastModifiedBy>Theodore Schurr</cp:lastModifiedBy>
  <cp:revision>319</cp:revision>
  <dcterms:created xsi:type="dcterms:W3CDTF">2011-08-19T15:53:02Z</dcterms:created>
  <dcterms:modified xsi:type="dcterms:W3CDTF">2019-06-24T22:50:04Z</dcterms:modified>
</cp:coreProperties>
</file>